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80" r:id="rId4"/>
    <p:sldId id="265" r:id="rId5"/>
    <p:sldId id="310" r:id="rId6"/>
    <p:sldId id="311" r:id="rId7"/>
    <p:sldId id="262" r:id="rId8"/>
    <p:sldId id="277" r:id="rId9"/>
    <p:sldId id="282" r:id="rId10"/>
    <p:sldId id="285" r:id="rId11"/>
    <p:sldId id="289" r:id="rId12"/>
    <p:sldId id="286" r:id="rId13"/>
    <p:sldId id="313" r:id="rId14"/>
    <p:sldId id="259" r:id="rId15"/>
  </p:sldIdLst>
  <p:sldSz cx="12192000" cy="6858000"/>
  <p:notesSz cx="6858000" cy="9144000"/>
  <p:embeddedFontLst>
    <p:embeddedFont>
      <p:font typeface="맑은 고딕" panose="020B0503020000020004" pitchFamily="34" charset="-127"/>
      <p:regular r:id="rId17"/>
      <p:bold r:id="rId18"/>
    </p:embeddedFont>
    <p:embeddedFont>
      <p:font typeface="Cambria Math" panose="02040503050406030204" pitchFamily="18" charset="0"/>
      <p:regular r:id="rId19"/>
    </p:embeddedFont>
    <p:embeddedFont>
      <p:font typeface="YiSunShin Dotum B" panose="02020603020101020101" pitchFamily="18" charset="-127"/>
      <p:regular r:id="rId20"/>
    </p:embeddedFont>
    <p:embeddedFont>
      <p:font typeface="YiSunShin Dotum M" panose="02020603020101020101" pitchFamily="18" charset="-127"/>
      <p:regular r:id="rId21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2F3"/>
    <a:srgbClr val="F3DB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1"/>
    <p:restoredTop sz="73887"/>
  </p:normalViewPr>
  <p:slideViewPr>
    <p:cSldViewPr snapToGrid="0">
      <p:cViewPr varScale="1">
        <p:scale>
          <a:sx n="106" d="100"/>
          <a:sy n="106" d="100"/>
        </p:scale>
        <p:origin x="29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41956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397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038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021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203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4530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774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16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855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760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105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ore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각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노드는 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luck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값이라는 난수를 생성하고 해당 난수는 </a:t>
            </a:r>
            <a:r>
              <a:rPr lang="ko-KR" altLang="en-US" sz="1200" dirty="0" err="1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투표값으로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사용됩니다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.</a:t>
            </a:r>
            <a:endParaRPr lang="en-US" altLang="ko-Kore-KR" sz="1200" dirty="0"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  <a:sym typeface="맑은 고딕"/>
            </a:endParaRPr>
          </a:p>
          <a:p>
            <a:pPr latinLnBrk="0"/>
            <a:r>
              <a:rPr lang="ko-Kore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그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후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,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각 노드는 투표 트랜잭션을 </a:t>
            </a:r>
            <a:r>
              <a:rPr lang="ko-KR" altLang="en-US" sz="1200" dirty="0" err="1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브로드캐스트함으로써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투표를 수행합니다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.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투표 트랜잭션에는 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luck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값과 </a:t>
            </a:r>
            <a:r>
              <a:rPr lang="ko-KR" altLang="en-US" sz="1200" dirty="0" err="1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서명값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,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그리고 투표자의 공개키가 포함됩니다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.</a:t>
            </a:r>
            <a:endParaRPr lang="en-US" altLang="ko-Kore-KR" sz="1200" dirty="0"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  <a:sym typeface="맑은 고딕"/>
            </a:endParaRPr>
          </a:p>
          <a:p>
            <a:pPr latinLnBrk="0"/>
            <a:r>
              <a:rPr lang="ko-Kore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검증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단계에서는 </a:t>
            </a:r>
            <a:r>
              <a:rPr lang="ko-KR" altLang="en-US" sz="1200" dirty="0" err="1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전송받은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다른 노드들의 투표 트랜잭션을 수신하고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,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검증합니다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.</a:t>
            </a:r>
          </a:p>
          <a:p>
            <a:pPr latinLnBrk="0"/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이때 검증이 유효하다면 정상적인 투표임을 나타내고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,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검증이 실패할 경우에 투표가 조작되었음을 의미합니다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.</a:t>
            </a:r>
          </a:p>
          <a:p>
            <a:pPr latinLnBrk="0"/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마지막으로 투표수를 집계하여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,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가장 많은 표를 얻은 상위 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n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개의 노드가 대표자로 선출됩니다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.</a:t>
            </a:r>
          </a:p>
          <a:p>
            <a:pPr latinLnBrk="0"/>
            <a:r>
              <a:rPr lang="en-US" altLang="ko-Kore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===========</a:t>
            </a:r>
          </a:p>
          <a:p>
            <a:pPr latinLnBrk="0"/>
            <a:r>
              <a:rPr lang="ko-Kore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이제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합의 과정입니다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.</a:t>
            </a:r>
            <a:endParaRPr lang="en-US" altLang="ko-Kore-KR" sz="1200" dirty="0"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  <a:sym typeface="맑은 고딕"/>
            </a:endParaRPr>
          </a:p>
          <a:p>
            <a:pPr latinLnBrk="0"/>
            <a:r>
              <a:rPr lang="ko-Kore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선출된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대표자들 중 </a:t>
            </a:r>
            <a:r>
              <a:rPr lang="en-US" altLang="ko-Kore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luck </a:t>
            </a:r>
            <a:r>
              <a:rPr lang="ko-Kore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값이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큰 순서대로 블록을 생성합니다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.</a:t>
            </a:r>
          </a:p>
          <a:p>
            <a:pPr latinLnBrk="0"/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이때 블록 생성자가 블록을 먼저 검증하고 </a:t>
            </a:r>
            <a:r>
              <a:rPr lang="ko-KR" altLang="en-US" sz="1200" dirty="0" err="1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브로드캐스트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합니다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.</a:t>
            </a:r>
          </a:p>
          <a:p>
            <a:pPr latinLnBrk="0"/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//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앞서 </a:t>
            </a:r>
            <a:r>
              <a:rPr lang="ko-KR" altLang="en-US" sz="1200" dirty="0" err="1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소개드린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TEE</a:t>
            </a:r>
            <a:r>
              <a:rPr lang="ko-KR" altLang="en-US" sz="1200" dirty="0" err="1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를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기반으로 라운드 시간이 지났는지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,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</a:t>
            </a:r>
            <a:r>
              <a:rPr lang="en-US" altLang="ko-KR" sz="1200" dirty="0" err="1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monotinic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counter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가 변경되지 않았는지 검증합니다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.</a:t>
            </a:r>
          </a:p>
          <a:p>
            <a:pPr latinLnBrk="0"/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//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검증이 완료되면 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TEE</a:t>
            </a:r>
            <a:r>
              <a:rPr lang="ko-KR" altLang="en-US" sz="1200" dirty="0" err="1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를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통해 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Luck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값을 생성하고 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Remote attestation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과정에서 증명을 생성하여 블록을 </a:t>
            </a:r>
            <a:r>
              <a:rPr lang="ko-KR" altLang="en-US" sz="1200" dirty="0" err="1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브로드캐스트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합니다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.</a:t>
            </a:r>
          </a:p>
          <a:p>
            <a:pPr latinLnBrk="0"/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검증 과정에서는 블록이 정상적으로 생성된 블록인지 검증합니다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.</a:t>
            </a:r>
          </a:p>
          <a:p>
            <a:pPr latinLnBrk="0"/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//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검증 과정은 </a:t>
            </a:r>
            <a:r>
              <a:rPr lang="en-US" altLang="ko-KR" sz="1200" dirty="0" err="1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prevhash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값과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,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proof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값을 검증합니다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.</a:t>
            </a:r>
          </a:p>
          <a:p>
            <a:pPr latinLnBrk="0"/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//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전송 받은 블록의 헤더를 </a:t>
            </a:r>
            <a:r>
              <a:rPr lang="ko-KR" altLang="en-US" sz="1200" dirty="0" err="1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해시값을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구해 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nonce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가 증명에서 추출한 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nonce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과 동일한지 검증합니다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.</a:t>
            </a:r>
          </a:p>
          <a:p>
            <a:pPr latinLnBrk="0"/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//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proof 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검증 과정은 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luck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값과 </a:t>
            </a:r>
            <a:r>
              <a:rPr lang="ko-KR" altLang="en-US" sz="1200" dirty="0" err="1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논드값으로부터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생성된 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proof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인지 검증합니다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.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(proof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는 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luck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값과 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nonce</a:t>
            </a:r>
            <a:r>
              <a:rPr lang="ko-KR" altLang="en-US" sz="1200" dirty="0" err="1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를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연결하여 </a:t>
            </a:r>
            <a:r>
              <a:rPr lang="ko-KR" altLang="en-US" sz="1200" dirty="0" err="1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인코딩된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문자열입니다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.)</a:t>
            </a:r>
          </a:p>
          <a:p>
            <a:pPr latinLnBrk="0"/>
            <a:endParaRPr lang="en-US" altLang="ko-KR" sz="1200" dirty="0"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  <a:sym typeface="맑은 고딕"/>
            </a:endParaRPr>
          </a:p>
          <a:p>
            <a:pPr latinLnBrk="0"/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마지막으로 블록에 포함된 트랜잭션을 검증합니다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.</a:t>
            </a:r>
          </a:p>
          <a:p>
            <a:pPr latinLnBrk="0"/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이때 트랜잭션에 담긴 </a:t>
            </a:r>
            <a:r>
              <a:rPr lang="ko-KR" altLang="en-US" sz="1200" dirty="0" err="1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서명값을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확인하여 서명이 </a:t>
            </a:r>
            <a:r>
              <a:rPr lang="ko-KR" altLang="en-US" sz="1200" dirty="0" err="1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올바른지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검증합니다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.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(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이때 </a:t>
            </a:r>
            <a:r>
              <a:rPr lang="ko-KR" altLang="en-US" sz="1200" dirty="0" err="1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양자내성</a:t>
            </a:r>
            <a:r>
              <a:rPr lang="ko-KR" altLang="en-US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 전자서명을 사용합니다</a:t>
            </a:r>
            <a:r>
              <a:rPr lang="en-US" altLang="ko-KR" sz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맑은 고딕"/>
              </a:rPr>
              <a:t>.)</a:t>
            </a:r>
          </a:p>
          <a:p>
            <a:pPr latinLnBrk="0"/>
            <a:endParaRPr lang="en-US" altLang="ko-KR" sz="1200" dirty="0"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58385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076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ore-KR" sz="1800" kern="100" dirty="0" err="1">
                <a:effectLst/>
                <a:latin typeface="Times New Roman" panose="02020603050405020304" pitchFamily="18" charset="0"/>
                <a:ea typeface="바탕체" panose="02030609000101010101" pitchFamily="49" charset="-127"/>
                <a:cs typeface="Times New Roman" panose="02020603050405020304" pitchFamily="18" charset="0"/>
              </a:rPr>
              <a:t>비트코인은</a:t>
            </a:r>
            <a:r>
              <a:rPr lang="en-US" altLang="ko-Kore-KR" sz="1800" kern="100" dirty="0">
                <a:effectLst/>
                <a:latin typeface="Times New Roman" panose="02020603050405020304" pitchFamily="18" charset="0"/>
                <a:ea typeface="바탕체" panose="02030609000101010101" pitchFamily="49" charset="-127"/>
              </a:rPr>
              <a:t> 7TPS, </a:t>
            </a:r>
            <a:r>
              <a:rPr lang="ko-KR" altLang="ko-Kore-KR" sz="1800" kern="100" dirty="0" err="1">
                <a:effectLst/>
                <a:latin typeface="Times New Roman" panose="02020603050405020304" pitchFamily="18" charset="0"/>
                <a:ea typeface="바탕체" panose="02030609000101010101" pitchFamily="49" charset="-127"/>
                <a:cs typeface="Times New Roman" panose="02020603050405020304" pitchFamily="18" charset="0"/>
              </a:rPr>
              <a:t>이더리움은</a:t>
            </a:r>
            <a:r>
              <a:rPr lang="en-US" altLang="ko-Kore-KR" sz="1800" kern="100" dirty="0">
                <a:effectLst/>
                <a:latin typeface="Times New Roman" panose="02020603050405020304" pitchFamily="18" charset="0"/>
                <a:ea typeface="바탕체" panose="02030609000101010101" pitchFamily="49" charset="-127"/>
              </a:rPr>
              <a:t> 20TPS </a:t>
            </a:r>
            <a:r>
              <a:rPr lang="ko-KR" altLang="ko-Kore-KR" sz="1800" kern="100" dirty="0">
                <a:effectLst/>
                <a:latin typeface="Times New Roman" panose="02020603050405020304" pitchFamily="18" charset="0"/>
                <a:ea typeface="바탕체" panose="02030609000101010101" pitchFamily="49" charset="-127"/>
                <a:cs typeface="Times New Roman" panose="02020603050405020304" pitchFamily="18" charset="0"/>
              </a:rPr>
              <a:t>그리고</a:t>
            </a:r>
            <a:r>
              <a:rPr lang="ko-KR" altLang="ko-Kore-KR" sz="18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ko-KR" altLang="ko-Kore-KR" sz="1800" kern="100" dirty="0" err="1">
                <a:effectLst/>
                <a:latin typeface="Times New Roman" panose="02020603050405020304" pitchFamily="18" charset="0"/>
                <a:ea typeface="바탕체" panose="02030609000101010101" pitchFamily="49" charset="-127"/>
                <a:cs typeface="Times New Roman" panose="02020603050405020304" pitchFamily="18" charset="0"/>
              </a:rPr>
              <a:t>이오스는</a:t>
            </a:r>
            <a:r>
              <a:rPr lang="en-US" altLang="ko-Kore-KR" sz="1800" kern="100" dirty="0">
                <a:effectLst/>
                <a:latin typeface="Times New Roman" panose="02020603050405020304" pitchFamily="18" charset="0"/>
                <a:ea typeface="바탕체" panose="02030609000101010101" pitchFamily="49" charset="-127"/>
              </a:rPr>
              <a:t> 3000TPS</a:t>
            </a:r>
            <a:r>
              <a:rPr lang="ko-KR" altLang="ko-Kore-KR" sz="1800" kern="100" dirty="0">
                <a:effectLst/>
                <a:latin typeface="Times New Roman" panose="02020603050405020304" pitchFamily="18" charset="0"/>
                <a:ea typeface="바탕체" panose="02030609000101010101" pitchFamily="49" charset="-127"/>
                <a:cs typeface="Times New Roman" panose="02020603050405020304" pitchFamily="18" charset="0"/>
              </a:rPr>
              <a:t>이다</a:t>
            </a:r>
            <a:r>
              <a:rPr lang="en-US" altLang="ko-Kore-KR" sz="1800" kern="100" dirty="0">
                <a:effectLst/>
                <a:latin typeface="Times New Roman" panose="02020603050405020304" pitchFamily="18" charset="0"/>
                <a:ea typeface="바탕체" panose="02030609000101010101" pitchFamily="49" charset="-127"/>
              </a:rPr>
              <a:t>. </a:t>
            </a:r>
          </a:p>
          <a:p>
            <a:r>
              <a:rPr lang="ko-KR" altLang="ko-Kore-KR" sz="1800" kern="100" dirty="0" err="1">
                <a:effectLst/>
                <a:latin typeface="Times New Roman" panose="02020603050405020304" pitchFamily="18" charset="0"/>
                <a:ea typeface="바탕체" panose="02030609000101010101" pitchFamily="49" charset="-127"/>
                <a:cs typeface="Times New Roman" panose="02020603050405020304" pitchFamily="18" charset="0"/>
              </a:rPr>
              <a:t>비트코인의</a:t>
            </a:r>
            <a:r>
              <a:rPr lang="en-US" altLang="ko-Kore-KR" sz="1800" kern="100" dirty="0">
                <a:effectLst/>
                <a:latin typeface="Times New Roman" panose="02020603050405020304" pitchFamily="18" charset="0"/>
                <a:ea typeface="바탕체" panose="02030609000101010101" pitchFamily="49" charset="-127"/>
              </a:rPr>
              <a:t> latency</a:t>
            </a:r>
            <a:r>
              <a:rPr lang="ko-KR" altLang="ko-Kore-KR" sz="1800" kern="100" dirty="0">
                <a:effectLst/>
                <a:latin typeface="Times New Roman" panose="02020603050405020304" pitchFamily="18" charset="0"/>
                <a:ea typeface="바탕체" panose="02030609000101010101" pitchFamily="49" charset="-127"/>
                <a:cs typeface="Times New Roman" panose="02020603050405020304" pitchFamily="18" charset="0"/>
              </a:rPr>
              <a:t>는</a:t>
            </a:r>
            <a:r>
              <a:rPr lang="en-US" altLang="ko-Kore-KR" sz="1800" kern="100" dirty="0">
                <a:effectLst/>
                <a:latin typeface="Times New Roman" panose="02020603050405020304" pitchFamily="18" charset="0"/>
                <a:ea typeface="바탕체" panose="02030609000101010101" pitchFamily="49" charset="-127"/>
              </a:rPr>
              <a:t> 10</a:t>
            </a:r>
            <a:r>
              <a:rPr lang="ko-KR" altLang="ko-Kore-KR" sz="1800" kern="100" dirty="0">
                <a:effectLst/>
                <a:latin typeface="Times New Roman" panose="02020603050405020304" pitchFamily="18" charset="0"/>
                <a:ea typeface="바탕체" panose="02030609000101010101" pitchFamily="49" charset="-127"/>
                <a:cs typeface="Times New Roman" panose="02020603050405020304" pitchFamily="18" charset="0"/>
              </a:rPr>
              <a:t>분으로</a:t>
            </a:r>
            <a:r>
              <a:rPr lang="ko-KR" altLang="ko-Kore-KR" sz="18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ko-KR" altLang="ko-Kore-KR" sz="1800" kern="100" dirty="0">
                <a:effectLst/>
                <a:latin typeface="Times New Roman" panose="02020603050405020304" pitchFamily="18" charset="0"/>
                <a:ea typeface="바탕체" panose="02030609000101010101" pitchFamily="49" charset="-127"/>
                <a:cs typeface="Times New Roman" panose="02020603050405020304" pitchFamily="18" charset="0"/>
              </a:rPr>
              <a:t>매우</a:t>
            </a:r>
            <a:r>
              <a:rPr lang="ko-KR" altLang="ko-Kore-KR" sz="18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ko-KR" altLang="ko-Kore-KR" sz="1800" kern="100" dirty="0">
                <a:effectLst/>
                <a:latin typeface="Times New Roman" panose="02020603050405020304" pitchFamily="18" charset="0"/>
                <a:ea typeface="바탕체" panose="02030609000101010101" pitchFamily="49" charset="-127"/>
                <a:cs typeface="Times New Roman" panose="02020603050405020304" pitchFamily="18" charset="0"/>
              </a:rPr>
              <a:t>큰</a:t>
            </a:r>
            <a:r>
              <a:rPr lang="ko-KR" altLang="ko-Kore-KR" sz="18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ko-KR" altLang="ko-Kore-KR" sz="1800" kern="100" dirty="0">
                <a:effectLst/>
                <a:latin typeface="Times New Roman" panose="02020603050405020304" pitchFamily="18" charset="0"/>
                <a:ea typeface="바탕체" panose="02030609000101010101" pitchFamily="49" charset="-127"/>
                <a:cs typeface="Times New Roman" panose="02020603050405020304" pitchFamily="18" charset="0"/>
              </a:rPr>
              <a:t>편이고</a:t>
            </a:r>
            <a:r>
              <a:rPr lang="en-US" altLang="ko-Kore-KR" sz="1800" kern="100" dirty="0">
                <a:effectLst/>
                <a:latin typeface="Times New Roman" panose="02020603050405020304" pitchFamily="18" charset="0"/>
                <a:ea typeface="바탕체" panose="02030609000101010101" pitchFamily="49" charset="-127"/>
              </a:rPr>
              <a:t>, </a:t>
            </a:r>
            <a:r>
              <a:rPr lang="ko-KR" altLang="ko-Kore-KR" sz="1800" kern="100" dirty="0" err="1">
                <a:effectLst/>
                <a:latin typeface="Times New Roman" panose="02020603050405020304" pitchFamily="18" charset="0"/>
                <a:ea typeface="바탕체" panose="02030609000101010101" pitchFamily="49" charset="-127"/>
                <a:cs typeface="Times New Roman" panose="02020603050405020304" pitchFamily="18" charset="0"/>
              </a:rPr>
              <a:t>이더리움은</a:t>
            </a:r>
            <a:r>
              <a:rPr lang="en-US" altLang="ko-Kore-KR" sz="1800" kern="100" dirty="0">
                <a:effectLst/>
                <a:latin typeface="Times New Roman" panose="02020603050405020304" pitchFamily="18" charset="0"/>
                <a:ea typeface="바탕체" panose="02030609000101010101" pitchFamily="49" charset="-127"/>
              </a:rPr>
              <a:t> 13</a:t>
            </a:r>
            <a:r>
              <a:rPr lang="ko-KR" altLang="ko-Kore-KR" sz="1800" kern="100" dirty="0">
                <a:effectLst/>
                <a:latin typeface="Times New Roman" panose="02020603050405020304" pitchFamily="18" charset="0"/>
                <a:ea typeface="바탕체" panose="02030609000101010101" pitchFamily="49" charset="-127"/>
                <a:cs typeface="Times New Roman" panose="02020603050405020304" pitchFamily="18" charset="0"/>
              </a:rPr>
              <a:t>초</a:t>
            </a:r>
            <a:r>
              <a:rPr lang="ko-Kore-KR" altLang="ko-Kore-KR" dirty="0">
                <a:effectLst/>
              </a:rPr>
              <a:t> </a:t>
            </a:r>
            <a:endParaRPr lang="en-US" altLang="ko-Kore-KR" sz="1800" kern="100" dirty="0">
              <a:effectLst/>
              <a:latin typeface="Times New Roman" panose="02020603050405020304" pitchFamily="18" charset="0"/>
              <a:ea typeface="바탕체" panose="02030609000101010101" pitchFamily="49" charset="-127"/>
            </a:endParaRPr>
          </a:p>
          <a:p>
            <a:endParaRPr kumimoji="1" lang="ko-Kore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45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0" y="1223120"/>
            <a:ext cx="12192000" cy="2387601"/>
          </a:xfrm>
          <a:prstGeom prst="rect">
            <a:avLst/>
          </a:prstGeom>
        </p:spPr>
        <p:txBody>
          <a:bodyPr/>
          <a:lstStyle>
            <a:lvl1pPr algn="ctr">
              <a:defRPr sz="60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-3" y="3794871"/>
            <a:ext cx="12192003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2400">
                <a:latin typeface="+mn-lt"/>
                <a:ea typeface="+mn-ea"/>
                <a:cs typeface="+mn-cs"/>
                <a:sym typeface="맑은 고딕"/>
              </a:defRPr>
            </a:lvl1pPr>
            <a:lvl2pPr marL="0" indent="0" algn="ctr">
              <a:buSzTx/>
              <a:buFontTx/>
              <a:buNone/>
              <a:defRPr sz="2400">
                <a:latin typeface="+mn-lt"/>
                <a:ea typeface="+mn-ea"/>
                <a:cs typeface="+mn-cs"/>
                <a:sym typeface="맑은 고딕"/>
              </a:defRPr>
            </a:lvl2pPr>
            <a:lvl3pPr marL="0" indent="0" algn="ctr">
              <a:buSzTx/>
              <a:buFontTx/>
              <a:buNone/>
              <a:defRPr sz="2400">
                <a:latin typeface="+mn-lt"/>
                <a:ea typeface="+mn-ea"/>
                <a:cs typeface="+mn-cs"/>
                <a:sym typeface="맑은 고딕"/>
              </a:defRPr>
            </a:lvl3pPr>
            <a:lvl4pPr marL="0" indent="0" algn="ctr">
              <a:buSzTx/>
              <a:buFontTx/>
              <a:buNone/>
              <a:defRPr sz="2400">
                <a:latin typeface="+mn-lt"/>
                <a:ea typeface="+mn-ea"/>
                <a:cs typeface="+mn-cs"/>
                <a:sym typeface="맑은 고딕"/>
              </a:defRPr>
            </a:lvl4pPr>
            <a:lvl5pPr marL="0" indent="0" algn="ctr">
              <a:buSzTx/>
              <a:buFontTx/>
              <a:buNone/>
              <a:defRPr sz="2400">
                <a:latin typeface="+mn-lt"/>
                <a:ea typeface="+mn-ea"/>
                <a:cs typeface="+mn-cs"/>
                <a:sym typeface="맑은 고딕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pic>
        <p:nvPicPr>
          <p:cNvPr id="23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5" y="6195047"/>
            <a:ext cx="3026855" cy="642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그림 8" descr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201" y="6215219"/>
            <a:ext cx="1311799" cy="642782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선 연결선 8"/>
          <p:cNvSpPr/>
          <p:nvPr/>
        </p:nvSpPr>
        <p:spPr>
          <a:xfrm>
            <a:off x="4863596" y="2208981"/>
            <a:ext cx="1994076" cy="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55590" y="1691015"/>
            <a:ext cx="10071854" cy="718954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>
                <a:ln w="9525" cap="flat">
                  <a:solidFill>
                    <a:srgbClr val="3B3838"/>
                  </a:solidFill>
                  <a:prstDash val="solid"/>
                  <a:round/>
                </a:ln>
                <a:solidFill>
                  <a:srgbClr val="3B3838"/>
                </a:solidFill>
                <a:latin typeface="+mn-lt"/>
                <a:ea typeface="+mn-ea"/>
                <a:cs typeface="+mn-cs"/>
                <a:sym typeface="맑은 고딕"/>
              </a:defRPr>
            </a:lvl1pPr>
            <a:lvl2pPr>
              <a:buFontTx/>
              <a:defRPr>
                <a:ln w="9525" cap="flat">
                  <a:solidFill>
                    <a:srgbClr val="3B3838"/>
                  </a:solidFill>
                  <a:prstDash val="solid"/>
                  <a:round/>
                </a:ln>
                <a:solidFill>
                  <a:srgbClr val="3B3838"/>
                </a:solidFill>
                <a:latin typeface="+mn-lt"/>
                <a:ea typeface="+mn-ea"/>
                <a:cs typeface="+mn-cs"/>
                <a:sym typeface="맑은 고딕"/>
              </a:defRPr>
            </a:lvl2pPr>
            <a:lvl3pPr>
              <a:buFontTx/>
              <a:defRPr>
                <a:ln w="9525" cap="flat">
                  <a:solidFill>
                    <a:srgbClr val="3B3838"/>
                  </a:solidFill>
                  <a:prstDash val="solid"/>
                  <a:round/>
                </a:ln>
                <a:solidFill>
                  <a:srgbClr val="3B3838"/>
                </a:solidFill>
                <a:latin typeface="+mn-lt"/>
                <a:ea typeface="+mn-ea"/>
                <a:cs typeface="+mn-cs"/>
                <a:sym typeface="맑은 고딕"/>
              </a:defRPr>
            </a:lvl3pPr>
            <a:lvl4pPr>
              <a:buFontTx/>
              <a:defRPr>
                <a:ln w="9525" cap="flat">
                  <a:solidFill>
                    <a:srgbClr val="3B3838"/>
                  </a:solidFill>
                  <a:prstDash val="solid"/>
                  <a:round/>
                </a:ln>
                <a:solidFill>
                  <a:srgbClr val="3B3838"/>
                </a:solidFill>
                <a:latin typeface="+mn-lt"/>
                <a:ea typeface="+mn-ea"/>
                <a:cs typeface="+mn-cs"/>
                <a:sym typeface="맑은 고딕"/>
              </a:defRPr>
            </a:lvl4pPr>
            <a:lvl5pPr>
              <a:buFontTx/>
              <a:defRPr>
                <a:ln w="9525" cap="flat">
                  <a:solidFill>
                    <a:srgbClr val="3B3838"/>
                  </a:solidFill>
                  <a:prstDash val="solid"/>
                  <a:round/>
                </a:ln>
                <a:solidFill>
                  <a:srgbClr val="3B3838"/>
                </a:solidFill>
                <a:latin typeface="+mn-lt"/>
                <a:ea typeface="+mn-ea"/>
                <a:cs typeface="+mn-cs"/>
                <a:sym typeface="맑은 고딕"/>
              </a:defRPr>
            </a:lvl5pPr>
          </a:lstStyle>
          <a:p>
            <a:r>
              <a:t>제목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텍스트 개체 틀 4"/>
          <p:cNvSpPr>
            <a:spLocks noGrp="1"/>
          </p:cNvSpPr>
          <p:nvPr>
            <p:ph type="body" sz="quarter" idx="21" hasCustomPrompt="1"/>
          </p:nvPr>
        </p:nvSpPr>
        <p:spPr>
          <a:xfrm>
            <a:off x="1055591" y="2606856"/>
            <a:ext cx="10071852" cy="718954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>
                <a:ln w="9525" cap="flat">
                  <a:solidFill>
                    <a:srgbClr val="3B3838"/>
                  </a:solidFill>
                  <a:prstDash val="solid"/>
                  <a:round/>
                </a:ln>
                <a:solidFill>
                  <a:srgbClr val="3B383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</a:t>
            </a:r>
          </a:p>
        </p:txBody>
      </p:sp>
      <p:sp>
        <p:nvSpPr>
          <p:cNvPr id="35" name="텍스트 개체 틀 4"/>
          <p:cNvSpPr>
            <a:spLocks noGrp="1"/>
          </p:cNvSpPr>
          <p:nvPr>
            <p:ph type="body" sz="quarter" idx="22" hasCustomPrompt="1"/>
          </p:nvPr>
        </p:nvSpPr>
        <p:spPr>
          <a:xfrm>
            <a:off x="1055591" y="3526039"/>
            <a:ext cx="10071852" cy="718954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>
                <a:ln w="9525" cap="flat">
                  <a:solidFill>
                    <a:srgbClr val="3B3838"/>
                  </a:solidFill>
                  <a:prstDash val="solid"/>
                  <a:round/>
                </a:ln>
                <a:solidFill>
                  <a:srgbClr val="3B383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</a:t>
            </a:r>
          </a:p>
        </p:txBody>
      </p:sp>
      <p:sp>
        <p:nvSpPr>
          <p:cNvPr id="36" name="텍스트 개체 틀 4"/>
          <p:cNvSpPr>
            <a:spLocks noGrp="1"/>
          </p:cNvSpPr>
          <p:nvPr>
            <p:ph type="body" sz="quarter" idx="23" hasCustomPrompt="1"/>
          </p:nvPr>
        </p:nvSpPr>
        <p:spPr>
          <a:xfrm>
            <a:off x="1055593" y="4441880"/>
            <a:ext cx="10071849" cy="718954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>
                <a:ln w="9525" cap="flat">
                  <a:solidFill>
                    <a:srgbClr val="3B3838"/>
                  </a:solidFill>
                  <a:prstDash val="solid"/>
                  <a:round/>
                </a:ln>
                <a:solidFill>
                  <a:srgbClr val="3B383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</a:t>
            </a:r>
          </a:p>
        </p:txBody>
      </p:sp>
      <p:sp>
        <p:nvSpPr>
          <p:cNvPr id="37" name="모서리가 둥근 직사각형 19"/>
          <p:cNvSpPr/>
          <p:nvPr/>
        </p:nvSpPr>
        <p:spPr>
          <a:xfrm>
            <a:off x="1064556" y="1691016"/>
            <a:ext cx="10062886" cy="715614"/>
          </a:xfrm>
          <a:prstGeom prst="roundRect">
            <a:avLst>
              <a:gd name="adj" fmla="val 16667"/>
            </a:avLst>
          </a:prstGeom>
          <a:ln w="19050">
            <a:solidFill>
              <a:srgbClr val="2E75B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8" name="모서리가 둥근 직사각형 19"/>
          <p:cNvSpPr/>
          <p:nvPr/>
        </p:nvSpPr>
        <p:spPr>
          <a:xfrm>
            <a:off x="1064556" y="2603618"/>
            <a:ext cx="10062886" cy="715614"/>
          </a:xfrm>
          <a:prstGeom prst="roundRect">
            <a:avLst>
              <a:gd name="adj" fmla="val 16667"/>
            </a:avLst>
          </a:prstGeom>
          <a:ln w="19050">
            <a:solidFill>
              <a:srgbClr val="2E75B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9" name="모서리가 둥근 직사각형 19"/>
          <p:cNvSpPr/>
          <p:nvPr/>
        </p:nvSpPr>
        <p:spPr>
          <a:xfrm>
            <a:off x="1064556" y="3532616"/>
            <a:ext cx="10062886" cy="715614"/>
          </a:xfrm>
          <a:prstGeom prst="roundRect">
            <a:avLst>
              <a:gd name="adj" fmla="val 16667"/>
            </a:avLst>
          </a:prstGeom>
          <a:ln w="19050">
            <a:solidFill>
              <a:srgbClr val="2E75B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0" name="모서리가 둥근 직사각형 19"/>
          <p:cNvSpPr/>
          <p:nvPr/>
        </p:nvSpPr>
        <p:spPr>
          <a:xfrm>
            <a:off x="1064556" y="4445220"/>
            <a:ext cx="10062886" cy="715614"/>
          </a:xfrm>
          <a:prstGeom prst="roundRect">
            <a:avLst>
              <a:gd name="adj" fmla="val 16667"/>
            </a:avLst>
          </a:prstGeom>
          <a:ln w="19050">
            <a:solidFill>
              <a:srgbClr val="2E75B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3"/>
          <p:cNvSpPr txBox="1"/>
          <p:nvPr/>
        </p:nvSpPr>
        <p:spPr>
          <a:xfrm>
            <a:off x="45718" y="2767279"/>
            <a:ext cx="12100563" cy="122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8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 &amp; A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9"/>
          <p:cNvSpPr/>
          <p:nvPr/>
        </p:nvSpPr>
        <p:spPr>
          <a:xfrm>
            <a:off x="411920" y="207747"/>
            <a:ext cx="11368162" cy="762165"/>
          </a:xfrm>
          <a:prstGeom prst="roundRect">
            <a:avLst>
              <a:gd name="adj" fmla="val 16667"/>
            </a:avLst>
          </a:prstGeom>
          <a:ln w="19050">
            <a:solidFill>
              <a:srgbClr val="2E75B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제목 텍스트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2" cy="76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4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411162" y="1152525"/>
            <a:ext cx="11369676" cy="5057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805336" y="6412231"/>
            <a:ext cx="386664" cy="37522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r"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제목 1"/>
          <p:cNvSpPr txBox="1">
            <a:spLocks noGrp="1"/>
          </p:cNvSpPr>
          <p:nvPr>
            <p:ph type="title"/>
          </p:nvPr>
        </p:nvSpPr>
        <p:spPr>
          <a:xfrm>
            <a:off x="0" y="1757016"/>
            <a:ext cx="12192000" cy="23876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PQ-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DPoL</a:t>
            </a:r>
            <a:r>
              <a:rPr lang="ko-KR" altLang="en-US" sz="2800" dirty="0">
                <a:solidFill>
                  <a:schemeClr val="accent5">
                    <a:lumMod val="75000"/>
                  </a:schemeClr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 합의 알고리즘에 대한 양자 내성 전자서명 벤치마킹</a:t>
            </a:r>
            <a:endParaRPr sz="2800" dirty="0">
              <a:solidFill>
                <a:schemeClr val="accent5">
                  <a:lumMod val="75000"/>
                </a:schemeClr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EA7901-A9D9-6F68-E8CB-2148B8063CBE}"/>
              </a:ext>
            </a:extLst>
          </p:cNvPr>
          <p:cNvSpPr txBox="1">
            <a:spLocks/>
          </p:cNvSpPr>
          <p:nvPr/>
        </p:nvSpPr>
        <p:spPr>
          <a:xfrm>
            <a:off x="3756991" y="3886200"/>
            <a:ext cx="4678017" cy="818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ko-KR" altLang="en-US" sz="20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강예준</a:t>
            </a:r>
            <a:endParaRPr lang="en" sz="2000" dirty="0">
              <a:solidFill>
                <a:schemeClr val="tx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11948989" y="6411913"/>
            <a:ext cx="243011" cy="40010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YiSunShin Dotum M" panose="02020603020101020101" pitchFamily="18" charset="-127"/>
                <a:ea typeface="YiSunShin Dotum M" panose="02020603020101020101" pitchFamily="18" charset="-127"/>
              </a:rPr>
              <a:t>10</a:t>
            </a:fld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7" name="제목 1"/>
          <p:cNvSpPr txBox="1">
            <a:spLocks noGrp="1"/>
          </p:cNvSpPr>
          <p:nvPr>
            <p:ph type="title"/>
          </p:nvPr>
        </p:nvSpPr>
        <p:spPr>
          <a:xfrm>
            <a:off x="411919" y="207747"/>
            <a:ext cx="11368162" cy="762165"/>
          </a:xfrm>
          <a:prstGeom prst="rect">
            <a:avLst/>
          </a:prstGeom>
        </p:spPr>
        <p:txBody>
          <a:bodyPr/>
          <a:lstStyle/>
          <a:p>
            <a:r>
              <a:rPr lang="ko-Kore-KR" altLang="en-US" sz="4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성능 측정</a:t>
            </a:r>
            <a:endParaRPr sz="4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BCA81FD-8D5F-FDCA-775D-8CA7C7C78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66425"/>
              </p:ext>
            </p:extLst>
          </p:nvPr>
        </p:nvGraphicFramePr>
        <p:xfrm>
          <a:off x="6470684" y="1962523"/>
          <a:ext cx="5309397" cy="38670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7699">
                  <a:extLst>
                    <a:ext uri="{9D8B030D-6E8A-4147-A177-3AD203B41FA5}">
                      <a16:colId xmlns:a16="http://schemas.microsoft.com/office/drawing/2014/main" val="2526979791"/>
                    </a:ext>
                  </a:extLst>
                </a:gridCol>
                <a:gridCol w="990566">
                  <a:extLst>
                    <a:ext uri="{9D8B030D-6E8A-4147-A177-3AD203B41FA5}">
                      <a16:colId xmlns:a16="http://schemas.microsoft.com/office/drawing/2014/main" val="278079891"/>
                    </a:ext>
                  </a:extLst>
                </a:gridCol>
                <a:gridCol w="990566">
                  <a:extLst>
                    <a:ext uri="{9D8B030D-6E8A-4147-A177-3AD203B41FA5}">
                      <a16:colId xmlns:a16="http://schemas.microsoft.com/office/drawing/2014/main" val="1501858189"/>
                    </a:ext>
                  </a:extLst>
                </a:gridCol>
                <a:gridCol w="990566">
                  <a:extLst>
                    <a:ext uri="{9D8B030D-6E8A-4147-A177-3AD203B41FA5}">
                      <a16:colId xmlns:a16="http://schemas.microsoft.com/office/drawing/2014/main" val="1951428275"/>
                    </a:ext>
                  </a:extLst>
                </a:gridCol>
              </a:tblGrid>
              <a:tr h="395797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ore-KR" altLang="en-US" sz="12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K</a:t>
                      </a:r>
                      <a:r>
                        <a:rPr lang="en-US" altLang="ko-KR" sz="1200" b="1" dirty="0"/>
                        <a:t>ey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Gen</a:t>
                      </a:r>
                      <a:endParaRPr lang="ko-Kore-KR" altLang="en-US" sz="1200" b="1" dirty="0"/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S</a:t>
                      </a:r>
                      <a:r>
                        <a:rPr lang="en-US" altLang="ko-KR" sz="1200" b="1" dirty="0"/>
                        <a:t>ig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Gen</a:t>
                      </a:r>
                      <a:endParaRPr lang="ko-Kore-KR" altLang="en-US" sz="1200" b="1" dirty="0"/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S</a:t>
                      </a:r>
                      <a:r>
                        <a:rPr lang="en-US" altLang="ko-KR" sz="1200" b="1" dirty="0"/>
                        <a:t>ig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Verify</a:t>
                      </a:r>
                      <a:endParaRPr lang="ko-Kore-KR" altLang="en-US" sz="1200" b="1" dirty="0"/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32781"/>
                  </a:ext>
                </a:extLst>
              </a:tr>
              <a:tr h="436236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ilithium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.000045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7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.000163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7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.000047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7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423663"/>
                  </a:ext>
                </a:extLst>
              </a:tr>
              <a:tr h="436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ilithium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.000098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.000196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.000077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424571"/>
                  </a:ext>
                </a:extLst>
              </a:tr>
              <a:tr h="436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ilithium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.000119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.000228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.000110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755217"/>
                  </a:ext>
                </a:extLst>
              </a:tr>
              <a:tr h="436236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F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alcon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512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.011444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0.000512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.000075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534392"/>
                  </a:ext>
                </a:extLst>
              </a:tr>
              <a:tr h="41759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F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alcon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1024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.033799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.000838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.000142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679171"/>
                  </a:ext>
                </a:extLst>
              </a:tr>
              <a:tr h="436236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</a:t>
                      </a:r>
                      <a:r>
                        <a:rPr lang="en-US" altLang="ko-KR" sz="12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phincs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SHA256-128f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simple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.000581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.124475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.001029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013347"/>
                  </a:ext>
                </a:extLst>
              </a:tr>
              <a:tr h="436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</a:t>
                      </a:r>
                      <a:r>
                        <a:rPr lang="en-US" altLang="ko-KR" sz="12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phincs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SHA256-192f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simple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.000880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.021434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.001475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440207"/>
                  </a:ext>
                </a:extLst>
              </a:tr>
              <a:tr h="436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</a:t>
                      </a:r>
                      <a:r>
                        <a:rPr lang="en-US" altLang="ko-KR" sz="12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phincs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SHA256-256f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simple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.002116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.434213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.001500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4553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74B1D11-1C97-1126-8692-6EAA83CD87CA}"/>
              </a:ext>
            </a:extLst>
          </p:cNvPr>
          <p:cNvSpPr txBox="1"/>
          <p:nvPr/>
        </p:nvSpPr>
        <p:spPr>
          <a:xfrm>
            <a:off x="6711995" y="5904086"/>
            <a:ext cx="4826774" cy="507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indent="-342900" algn="ctr">
              <a:lnSpc>
                <a:spcPct val="150000"/>
              </a:lnSpc>
            </a:pPr>
            <a:r>
              <a:rPr lang="ko-KR" altLang="en-US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키 생성</a:t>
            </a:r>
            <a:r>
              <a:rPr lang="en-US" altLang="ko-KR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서명 생성</a:t>
            </a:r>
            <a:r>
              <a:rPr lang="en-US" altLang="ko-KR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서명 검증 속도 비교 </a:t>
            </a:r>
            <a:r>
              <a:rPr lang="en-US" altLang="ko-KR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단위</a:t>
            </a:r>
            <a:r>
              <a:rPr lang="en-US" altLang="ko-KR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:</a:t>
            </a:r>
            <a:r>
              <a:rPr lang="ko-KR" altLang="en-US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초</a:t>
            </a:r>
            <a:r>
              <a:rPr lang="en-US" altLang="ko-KR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오른쪽 중괄호[R] 6">
            <a:extLst>
              <a:ext uri="{FF2B5EF4-FFF2-40B4-BE49-F238E27FC236}">
                <a16:creationId xmlns:a16="http://schemas.microsoft.com/office/drawing/2014/main" id="{ACDC5D70-94F0-03D0-CAE6-DE152F695D05}"/>
              </a:ext>
            </a:extLst>
          </p:cNvPr>
          <p:cNvSpPr/>
          <p:nvPr/>
        </p:nvSpPr>
        <p:spPr>
          <a:xfrm flipH="1">
            <a:off x="6065597" y="2395267"/>
            <a:ext cx="404329" cy="1274759"/>
          </a:xfrm>
          <a:prstGeom prst="rightBrace">
            <a:avLst>
              <a:gd name="adj1" fmla="val 8333"/>
              <a:gd name="adj2" fmla="val 5025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D8802AAB-36B7-1CBA-697C-80EF3E0535B7}"/>
              </a:ext>
            </a:extLst>
          </p:cNvPr>
          <p:cNvSpPr/>
          <p:nvPr/>
        </p:nvSpPr>
        <p:spPr>
          <a:xfrm>
            <a:off x="411920" y="2731088"/>
            <a:ext cx="5463586" cy="603115"/>
          </a:xfrm>
          <a:prstGeom prst="roundRect">
            <a:avLst>
              <a:gd name="adj" fmla="val 9835"/>
            </a:avLst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ko-KR" altLang="en-US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키 생성</a:t>
            </a:r>
            <a:r>
              <a:rPr lang="en-US" altLang="ko-KR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서명 생성 그리고 서명 검증 모두 </a:t>
            </a:r>
            <a:r>
              <a:rPr lang="ko-KR" altLang="en-US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Arial"/>
              </a:rPr>
              <a:t>가장 빠름</a:t>
            </a:r>
            <a:endParaRPr lang="en-US" altLang="ko-KR" sz="2000" dirty="0">
              <a:solidFill>
                <a:srgbClr val="0070C0"/>
              </a:solidFill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오른쪽 중괄호[R] 8">
            <a:extLst>
              <a:ext uri="{FF2B5EF4-FFF2-40B4-BE49-F238E27FC236}">
                <a16:creationId xmlns:a16="http://schemas.microsoft.com/office/drawing/2014/main" id="{AC59D202-9FE4-F1FC-64E4-C65969CD0910}"/>
              </a:ext>
            </a:extLst>
          </p:cNvPr>
          <p:cNvSpPr/>
          <p:nvPr/>
        </p:nvSpPr>
        <p:spPr>
          <a:xfrm flipH="1">
            <a:off x="6065596" y="3689047"/>
            <a:ext cx="404329" cy="838404"/>
          </a:xfrm>
          <a:prstGeom prst="rightBrace">
            <a:avLst>
              <a:gd name="adj1" fmla="val 8333"/>
              <a:gd name="adj2" fmla="val 5025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4E17684-B864-BEBC-16CF-49925466C18D}"/>
              </a:ext>
            </a:extLst>
          </p:cNvPr>
          <p:cNvSpPr/>
          <p:nvPr/>
        </p:nvSpPr>
        <p:spPr>
          <a:xfrm>
            <a:off x="411919" y="3693175"/>
            <a:ext cx="5463587" cy="838404"/>
          </a:xfrm>
          <a:prstGeom prst="roundRect">
            <a:avLst>
              <a:gd name="adj" fmla="val 9835"/>
            </a:avLst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ko-KR" altLang="ko-Kore-KR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서명</a:t>
            </a:r>
            <a:r>
              <a:rPr lang="ko-Kore-KR" altLang="en-US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생성</a:t>
            </a:r>
            <a:r>
              <a:rPr lang="ko-KR" altLang="ko-Kore-KR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과 </a:t>
            </a:r>
            <a:r>
              <a:rPr lang="ko-KR" altLang="en-US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서명 </a:t>
            </a:r>
            <a:r>
              <a:rPr lang="ko-KR" altLang="ko-Kore-KR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검증</a:t>
            </a:r>
            <a:r>
              <a:rPr lang="ko-KR" altLang="en-US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은</a:t>
            </a:r>
            <a:r>
              <a:rPr lang="ko-KR" altLang="ko-Kore-KR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ore-KR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S</a:t>
            </a:r>
            <a:r>
              <a:rPr lang="en-US" altLang="ko-KR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PHINCS</a:t>
            </a:r>
            <a:r>
              <a:rPr lang="en-US" altLang="ko-Kore-KR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+ </a:t>
            </a:r>
            <a:r>
              <a:rPr lang="ko-KR" altLang="ko-Kore-KR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에 비하여 빨랐으나</a:t>
            </a:r>
            <a:r>
              <a:rPr lang="en-US" altLang="ko-Kore-KR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, </a:t>
            </a:r>
          </a:p>
          <a:p>
            <a:pPr marL="342900" indent="-342900" algn="ctr"/>
            <a:r>
              <a:rPr lang="ko-KR" altLang="ko-Kore-KR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키 생성</a:t>
            </a:r>
            <a:r>
              <a:rPr lang="ko-Kore-KR" altLang="en-US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은</a:t>
            </a:r>
            <a:r>
              <a:rPr lang="ko-KR" altLang="ko-Kore-KR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ko-Kore-KR" sz="1800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가장 느</a:t>
            </a:r>
            <a:r>
              <a:rPr lang="ko-KR" altLang="en-US" sz="1800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림</a:t>
            </a:r>
            <a:endParaRPr lang="en-US" altLang="ko-Kore-KR" sz="1800" dirty="0">
              <a:solidFill>
                <a:srgbClr val="0070C0"/>
              </a:solidFill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오른쪽 중괄호[R] 10">
            <a:extLst>
              <a:ext uri="{FF2B5EF4-FFF2-40B4-BE49-F238E27FC236}">
                <a16:creationId xmlns:a16="http://schemas.microsoft.com/office/drawing/2014/main" id="{E72FCB7C-F66A-E7A7-A526-B4A36F76E085}"/>
              </a:ext>
            </a:extLst>
          </p:cNvPr>
          <p:cNvSpPr/>
          <p:nvPr/>
        </p:nvSpPr>
        <p:spPr>
          <a:xfrm flipH="1">
            <a:off x="6065597" y="4554807"/>
            <a:ext cx="404329" cy="1274759"/>
          </a:xfrm>
          <a:prstGeom prst="rightBrace">
            <a:avLst>
              <a:gd name="adj1" fmla="val 8333"/>
              <a:gd name="adj2" fmla="val 5025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EE01E6E-08A4-0AAF-2150-20114AA20917}"/>
              </a:ext>
            </a:extLst>
          </p:cNvPr>
          <p:cNvSpPr/>
          <p:nvPr/>
        </p:nvSpPr>
        <p:spPr>
          <a:xfrm>
            <a:off x="411919" y="4772984"/>
            <a:ext cx="5463587" cy="838404"/>
          </a:xfrm>
          <a:prstGeom prst="roundRect">
            <a:avLst>
              <a:gd name="adj" fmla="val 9835"/>
            </a:avLst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ko-KR" altLang="ko-Kore-KR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서명</a:t>
            </a:r>
            <a:r>
              <a:rPr lang="ko-Kore-KR" altLang="en-US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생성</a:t>
            </a:r>
            <a:r>
              <a:rPr lang="ko-KR" altLang="ko-Kore-KR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과 </a:t>
            </a:r>
            <a:r>
              <a:rPr lang="ko-KR" altLang="en-US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서명 </a:t>
            </a:r>
            <a:r>
              <a:rPr lang="ko-KR" altLang="ko-Kore-KR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검증</a:t>
            </a:r>
            <a:r>
              <a:rPr lang="ko-KR" altLang="en-US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이</a:t>
            </a:r>
            <a:r>
              <a:rPr lang="ko-KR" altLang="ko-Kore-KR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가장</a:t>
            </a:r>
            <a:r>
              <a:rPr lang="ko-KR" altLang="ko-Kore-KR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느</a:t>
            </a:r>
            <a:r>
              <a:rPr lang="ko-KR" altLang="en-US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림</a:t>
            </a:r>
            <a:endParaRPr lang="en-US" altLang="ko-KR" dirty="0">
              <a:solidFill>
                <a:srgbClr val="0070C0"/>
              </a:solidFill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  <a:p>
            <a:pPr marL="342900" indent="-342900" algn="ctr"/>
            <a:r>
              <a:rPr lang="en-US" altLang="ko-KR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ko-KR" altLang="en-US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 대신 </a:t>
            </a:r>
            <a:r>
              <a:rPr lang="ko-KR" altLang="ko-Kore-KR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해시 기반 암호인</a:t>
            </a:r>
            <a:r>
              <a:rPr lang="en-US" altLang="ko-Kore-KR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S</a:t>
            </a:r>
            <a:r>
              <a:rPr lang="en-US" altLang="ko-KR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PHINCS</a:t>
            </a:r>
            <a:r>
              <a:rPr lang="en-US" altLang="ko-Kore-KR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+</a:t>
            </a:r>
            <a:r>
              <a:rPr lang="ko-KR" altLang="en-US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는</a:t>
            </a:r>
            <a:r>
              <a:rPr lang="ko-KR" altLang="ko-Kore-KR" sz="1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강한 안전성을 보장</a:t>
            </a:r>
            <a:endParaRPr lang="en-US" altLang="ko-KR" sz="1800" dirty="0">
              <a:solidFill>
                <a:schemeClr val="tx1"/>
              </a:solidFill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796CE530-E3B7-B12C-3BF8-03239028D8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919" y="976474"/>
            <a:ext cx="10259324" cy="6125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342900" indent="-342900">
              <a:lnSpc>
                <a:spcPct val="150000"/>
              </a:lnSpc>
            </a:pPr>
            <a:r>
              <a:rPr lang="ko-KR" altLang="en-US" sz="24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블록체인 상에서의 전자서명 성능 측정</a:t>
            </a:r>
            <a:endParaRPr lang="en-US" altLang="ko-KR" sz="2400" b="1" dirty="0"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46992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11948989" y="6411913"/>
            <a:ext cx="243011" cy="40010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YiSunShin Dotum M" panose="02020603020101020101" pitchFamily="18" charset="-127"/>
                <a:ea typeface="YiSunShin Dotum M" panose="02020603020101020101" pitchFamily="18" charset="-127"/>
              </a:rPr>
              <a:t>11</a:t>
            </a:fld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7" name="제목 1"/>
          <p:cNvSpPr txBox="1">
            <a:spLocks noGrp="1"/>
          </p:cNvSpPr>
          <p:nvPr>
            <p:ph type="title"/>
          </p:nvPr>
        </p:nvSpPr>
        <p:spPr>
          <a:xfrm>
            <a:off x="411919" y="207747"/>
            <a:ext cx="11368162" cy="762165"/>
          </a:xfrm>
          <a:prstGeom prst="rect">
            <a:avLst/>
          </a:prstGeom>
        </p:spPr>
        <p:txBody>
          <a:bodyPr/>
          <a:lstStyle/>
          <a:p>
            <a:r>
              <a:rPr lang="ko-Kore-KR" altLang="en-US" sz="4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성능 측정</a:t>
            </a:r>
            <a:endParaRPr sz="4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C5919D-FDBB-E2FB-7448-9404893B88E5}"/>
              </a:ext>
            </a:extLst>
          </p:cNvPr>
          <p:cNvSpPr txBox="1"/>
          <p:nvPr/>
        </p:nvSpPr>
        <p:spPr>
          <a:xfrm>
            <a:off x="7130488" y="1169055"/>
            <a:ext cx="3912284" cy="507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indent="-342900" algn="ctr">
              <a:lnSpc>
                <a:spcPct val="150000"/>
              </a:lnSpc>
            </a:pPr>
            <a:r>
              <a:rPr lang="en-US" altLang="ko-KR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PQ-</a:t>
            </a:r>
            <a:r>
              <a:rPr lang="en-US" altLang="ko-KR" sz="1800" b="1" dirty="0" err="1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DPoL</a:t>
            </a:r>
            <a:r>
              <a:rPr lang="ko-KR" altLang="en-US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의 </a:t>
            </a:r>
            <a:r>
              <a:rPr lang="en-US" altLang="ko-KR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Latency </a:t>
            </a:r>
            <a:r>
              <a:rPr lang="en-US" altLang="ko-KR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(n: </a:t>
            </a:r>
            <a:r>
              <a:rPr lang="ko-KR" altLang="en-US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노드 수</a:t>
            </a:r>
            <a:r>
              <a:rPr lang="en-US" altLang="ko-KR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3BD650CD-DC18-691F-A135-889A42C8C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767235"/>
              </p:ext>
            </p:extLst>
          </p:nvPr>
        </p:nvGraphicFramePr>
        <p:xfrm>
          <a:off x="6262649" y="1764340"/>
          <a:ext cx="5647963" cy="23258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968">
                  <a:extLst>
                    <a:ext uri="{9D8B030D-6E8A-4147-A177-3AD203B41FA5}">
                      <a16:colId xmlns:a16="http://schemas.microsoft.com/office/drawing/2014/main" val="4053108855"/>
                    </a:ext>
                  </a:extLst>
                </a:gridCol>
                <a:gridCol w="836599">
                  <a:extLst>
                    <a:ext uri="{9D8B030D-6E8A-4147-A177-3AD203B41FA5}">
                      <a16:colId xmlns:a16="http://schemas.microsoft.com/office/drawing/2014/main" val="3000209011"/>
                    </a:ext>
                  </a:extLst>
                </a:gridCol>
                <a:gridCol w="836599">
                  <a:extLst>
                    <a:ext uri="{9D8B030D-6E8A-4147-A177-3AD203B41FA5}">
                      <a16:colId xmlns:a16="http://schemas.microsoft.com/office/drawing/2014/main" val="1224206275"/>
                    </a:ext>
                  </a:extLst>
                </a:gridCol>
                <a:gridCol w="836599">
                  <a:extLst>
                    <a:ext uri="{9D8B030D-6E8A-4147-A177-3AD203B41FA5}">
                      <a16:colId xmlns:a16="http://schemas.microsoft.com/office/drawing/2014/main" val="2349338830"/>
                    </a:ext>
                  </a:extLst>
                </a:gridCol>
                <a:gridCol w="836599">
                  <a:extLst>
                    <a:ext uri="{9D8B030D-6E8A-4147-A177-3AD203B41FA5}">
                      <a16:colId xmlns:a16="http://schemas.microsoft.com/office/drawing/2014/main" val="1066302768"/>
                    </a:ext>
                  </a:extLst>
                </a:gridCol>
                <a:gridCol w="836599">
                  <a:extLst>
                    <a:ext uri="{9D8B030D-6E8A-4147-A177-3AD203B41FA5}">
                      <a16:colId xmlns:a16="http://schemas.microsoft.com/office/drawing/2014/main" val="1115926832"/>
                    </a:ext>
                  </a:extLst>
                </a:gridCol>
              </a:tblGrid>
              <a:tr h="49701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309946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ilithium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0.1165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0.4644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1.8316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7.33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29.3506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6039006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ilithium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0.1313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0.5681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2.1929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8.4643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33.7204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16400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ilithium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0.1651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0.6004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2.5111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9.4387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38.2889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947919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F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alcon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512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0.0958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0.4071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1.5943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6.4375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26.4582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213176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F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alcon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1024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0.129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0.7907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2.0184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7.8461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32.1206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740074"/>
                  </a:ext>
                </a:extLst>
              </a:tr>
              <a:tr h="171303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</a:t>
                      </a:r>
                      <a:r>
                        <a:rPr lang="en-US" altLang="ko-KR" sz="12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phincs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SHA256-128f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simple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0.4040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1.5317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5.7581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22.0108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87.7281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0530596"/>
                  </a:ext>
                </a:extLst>
              </a:tr>
            </a:tbl>
          </a:graphicData>
        </a:graphic>
      </p:graphicFrame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6BFF5A34-5427-99BF-27B6-4BE87EC3C2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4906" y="4936178"/>
            <a:ext cx="6594967" cy="9922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ore-KR" altLang="en-US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노드의</a:t>
            </a:r>
            <a:r>
              <a:rPr lang="ko-KR" altLang="en-US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수가 증가함에 따라 </a:t>
            </a:r>
            <a:r>
              <a:rPr lang="en-US" altLang="ko-KR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TPS</a:t>
            </a:r>
            <a:r>
              <a:rPr lang="ko-KR" altLang="en-US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가 감소하고</a:t>
            </a:r>
            <a:r>
              <a:rPr lang="en-US" altLang="ko-KR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Latency</a:t>
            </a:r>
            <a:r>
              <a:rPr lang="ko-KR" altLang="en-US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가 증가</a:t>
            </a:r>
            <a:br>
              <a:rPr lang="en-US" altLang="ko-KR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ko-KR" altLang="en-US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 즉</a:t>
            </a:r>
            <a:r>
              <a:rPr lang="en-US" altLang="ko-KR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,</a:t>
            </a:r>
            <a:r>
              <a:rPr lang="ko-KR" altLang="en-US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ko-Kore-KR" altLang="en-US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블록체인의</a:t>
            </a:r>
            <a:r>
              <a:rPr lang="ko-KR" altLang="en-US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 네트워크 규모가 커짐에 따라 </a:t>
            </a:r>
            <a:r>
              <a:rPr lang="ko-KR" altLang="en-US" sz="1800" b="1" dirty="0">
                <a:solidFill>
                  <a:srgbClr val="C0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성능 저하 발생</a:t>
            </a:r>
            <a:endParaRPr lang="en-US" altLang="ko-KR" sz="1800" b="1" dirty="0">
              <a:solidFill>
                <a:srgbClr val="C00000"/>
              </a:solidFill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4A860D-9BF5-5285-4747-E4CA3F2D26B9}"/>
              </a:ext>
            </a:extLst>
          </p:cNvPr>
          <p:cNvSpPr txBox="1"/>
          <p:nvPr/>
        </p:nvSpPr>
        <p:spPr>
          <a:xfrm>
            <a:off x="77106" y="6550408"/>
            <a:ext cx="7967667" cy="261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 algn="ctr">
              <a:lnSpc>
                <a:spcPct val="100000"/>
              </a:lnSpc>
            </a:pPr>
            <a:r>
              <a:rPr lang="ko-KR" altLang="en-US" sz="11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* </a:t>
            </a:r>
            <a:r>
              <a:rPr lang="en-US" altLang="ko-KR" sz="1100" dirty="0" err="1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Sphincs</a:t>
            </a:r>
            <a:r>
              <a:rPr lang="en-US" altLang="ko-KR" sz="11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+</a:t>
            </a:r>
            <a:r>
              <a:rPr lang="ko-KR" altLang="en-US" sz="11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는 하드웨어 환경의 제약으로 인해 </a:t>
            </a:r>
            <a:r>
              <a:rPr lang="en-US" altLang="ko-KR" sz="11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Sphincs+SHA256-128f simple(</a:t>
            </a:r>
            <a:r>
              <a:rPr lang="en-US" altLang="ko-KR" sz="1100" dirty="0" err="1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Sphincs</a:t>
            </a:r>
            <a:r>
              <a:rPr lang="en-US" altLang="ko-KR" sz="11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+</a:t>
            </a:r>
            <a:r>
              <a:rPr lang="ko-KR" altLang="en-US" sz="11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의 여러 매개변수 중 가장 간단한 버전</a:t>
            </a:r>
            <a:r>
              <a:rPr lang="en-US" altLang="ko-KR" sz="11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)</a:t>
            </a:r>
            <a:r>
              <a:rPr lang="ko-KR" altLang="en-US" sz="11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만을 측정</a:t>
            </a:r>
            <a:endParaRPr lang="en-US" altLang="ko-Kore-KR" sz="1100" dirty="0"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282745-32F5-B4E3-B1CD-A858D1AFD400}"/>
              </a:ext>
            </a:extLst>
          </p:cNvPr>
          <p:cNvGrpSpPr/>
          <p:nvPr/>
        </p:nvGrpSpPr>
        <p:grpSpPr>
          <a:xfrm rot="16200000">
            <a:off x="6518097" y="5196004"/>
            <a:ext cx="262968" cy="400585"/>
            <a:chOff x="9616868" y="2597925"/>
            <a:chExt cx="430140" cy="554351"/>
          </a:xfrm>
        </p:grpSpPr>
        <p:sp>
          <p:nvSpPr>
            <p:cNvPr id="4" name="갈매기형 수장[C] 3">
              <a:extLst>
                <a:ext uri="{FF2B5EF4-FFF2-40B4-BE49-F238E27FC236}">
                  <a16:creationId xmlns:a16="http://schemas.microsoft.com/office/drawing/2014/main" id="{6EF9DF2F-DFD3-DE3F-8FB8-AE315A448E00}"/>
                </a:ext>
              </a:extLst>
            </p:cNvPr>
            <p:cNvSpPr/>
            <p:nvPr/>
          </p:nvSpPr>
          <p:spPr>
            <a:xfrm rot="5400000">
              <a:off x="9708031" y="2506776"/>
              <a:ext cx="247828" cy="430126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1800" b="0" i="0" u="none" strike="noStrike" cap="none" spc="0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FillTx/>
                <a:latin typeface="YiSunShin Dotum M" panose="02020603020101020101" pitchFamily="18" charset="-127"/>
                <a:ea typeface="YiSunShin Dotum M" panose="02020603020101020101" pitchFamily="18" charset="-127"/>
                <a:sym typeface="Helvetica"/>
              </a:endParaRPr>
            </a:p>
          </p:txBody>
        </p:sp>
        <p:sp>
          <p:nvSpPr>
            <p:cNvPr id="5" name="갈매기형 수장[C] 4">
              <a:extLst>
                <a:ext uri="{FF2B5EF4-FFF2-40B4-BE49-F238E27FC236}">
                  <a16:creationId xmlns:a16="http://schemas.microsoft.com/office/drawing/2014/main" id="{957CE116-4930-6A16-FB7D-0022A3E4AD8D}"/>
                </a:ext>
              </a:extLst>
            </p:cNvPr>
            <p:cNvSpPr/>
            <p:nvPr/>
          </p:nvSpPr>
          <p:spPr>
            <a:xfrm rot="5400000">
              <a:off x="9708017" y="2664316"/>
              <a:ext cx="247828" cy="430126"/>
            </a:xfrm>
            <a:prstGeom prst="chevr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1800" b="0" i="0" u="none" strike="noStrike" cap="none" spc="0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FillTx/>
                <a:latin typeface="YiSunShin Dotum M" panose="02020603020101020101" pitchFamily="18" charset="-127"/>
                <a:ea typeface="YiSunShin Dotum M" panose="02020603020101020101" pitchFamily="18" charset="-127"/>
                <a:sym typeface="Helvetica"/>
              </a:endParaRPr>
            </a:p>
          </p:txBody>
        </p:sp>
        <p:sp>
          <p:nvSpPr>
            <p:cNvPr id="7" name="갈매기형 수장[C] 6">
              <a:extLst>
                <a:ext uri="{FF2B5EF4-FFF2-40B4-BE49-F238E27FC236}">
                  <a16:creationId xmlns:a16="http://schemas.microsoft.com/office/drawing/2014/main" id="{FA94AA6F-CDC4-2A25-2559-41F5B1427D45}"/>
                </a:ext>
              </a:extLst>
            </p:cNvPr>
            <p:cNvSpPr/>
            <p:nvPr/>
          </p:nvSpPr>
          <p:spPr>
            <a:xfrm rot="5400000">
              <a:off x="9708023" y="2813299"/>
              <a:ext cx="247828" cy="430126"/>
            </a:xfrm>
            <a:prstGeom prst="chevron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1800" b="0" i="0" u="none" strike="noStrike" cap="none" spc="0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FillTx/>
                <a:latin typeface="YiSunShin Dotum M" panose="02020603020101020101" pitchFamily="18" charset="-127"/>
                <a:ea typeface="YiSunShin Dotum M" panose="02020603020101020101" pitchFamily="18" charset="-127"/>
                <a:sym typeface="Helvetic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A7F2F92-6115-993E-0326-4B47A84E9194}"/>
              </a:ext>
            </a:extLst>
          </p:cNvPr>
          <p:cNvSpPr txBox="1"/>
          <p:nvPr/>
        </p:nvSpPr>
        <p:spPr>
          <a:xfrm>
            <a:off x="7445867" y="5073128"/>
            <a:ext cx="4334213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ore-KR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PQ-</a:t>
            </a:r>
            <a:r>
              <a:rPr lang="en-US" altLang="ko-Kore-KR" dirty="0" err="1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DPoL</a:t>
            </a:r>
            <a:r>
              <a:rPr lang="ko-Kore-KR" altLang="en-US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의</a:t>
            </a:r>
            <a:r>
              <a:rPr lang="ko-KR" altLang="en-US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위임 기법</a:t>
            </a:r>
            <a:r>
              <a:rPr lang="ko-KR" altLang="en-US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을 적용함으로써 합의에 참여하는 노드 수를 줄여 </a:t>
            </a:r>
            <a:r>
              <a:rPr lang="ko-KR" altLang="en-US" b="1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성능 저하를 완화</a:t>
            </a:r>
            <a:endParaRPr lang="ko-Kore-KR" altLang="en-US" b="1" dirty="0">
              <a:solidFill>
                <a:srgbClr val="0070C0"/>
              </a:solidFill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ABD1F7-EEEA-7950-1987-C79920EE226D}"/>
              </a:ext>
            </a:extLst>
          </p:cNvPr>
          <p:cNvSpPr txBox="1"/>
          <p:nvPr/>
        </p:nvSpPr>
        <p:spPr>
          <a:xfrm>
            <a:off x="383984" y="1180519"/>
            <a:ext cx="5442769" cy="507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indent="-342900" algn="ctr">
              <a:lnSpc>
                <a:spcPct val="150000"/>
              </a:lnSpc>
            </a:pPr>
            <a:r>
              <a:rPr lang="en-US" altLang="ko-KR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PQ-</a:t>
            </a:r>
            <a:r>
              <a:rPr lang="en-US" altLang="ko-KR" sz="1800" b="1" dirty="0" err="1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DPoL</a:t>
            </a:r>
            <a:r>
              <a:rPr lang="ko-KR" altLang="en-US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의 </a:t>
            </a:r>
            <a:r>
              <a:rPr lang="en-US" altLang="ko-KR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TPS </a:t>
            </a:r>
            <a:r>
              <a:rPr lang="en-US" altLang="ko-KR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(n: </a:t>
            </a:r>
            <a:r>
              <a:rPr lang="ko-KR" altLang="en-US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노드 수</a:t>
            </a:r>
            <a:r>
              <a:rPr lang="en-US" altLang="ko-KR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221D4F7C-74F6-8514-C338-20D7B1475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474652"/>
              </p:ext>
            </p:extLst>
          </p:nvPr>
        </p:nvGraphicFramePr>
        <p:xfrm>
          <a:off x="281388" y="1764340"/>
          <a:ext cx="5647963" cy="23258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968">
                  <a:extLst>
                    <a:ext uri="{9D8B030D-6E8A-4147-A177-3AD203B41FA5}">
                      <a16:colId xmlns:a16="http://schemas.microsoft.com/office/drawing/2014/main" val="4053108855"/>
                    </a:ext>
                  </a:extLst>
                </a:gridCol>
                <a:gridCol w="836599">
                  <a:extLst>
                    <a:ext uri="{9D8B030D-6E8A-4147-A177-3AD203B41FA5}">
                      <a16:colId xmlns:a16="http://schemas.microsoft.com/office/drawing/2014/main" val="3000209011"/>
                    </a:ext>
                  </a:extLst>
                </a:gridCol>
                <a:gridCol w="836599">
                  <a:extLst>
                    <a:ext uri="{9D8B030D-6E8A-4147-A177-3AD203B41FA5}">
                      <a16:colId xmlns:a16="http://schemas.microsoft.com/office/drawing/2014/main" val="1224206275"/>
                    </a:ext>
                  </a:extLst>
                </a:gridCol>
                <a:gridCol w="836599">
                  <a:extLst>
                    <a:ext uri="{9D8B030D-6E8A-4147-A177-3AD203B41FA5}">
                      <a16:colId xmlns:a16="http://schemas.microsoft.com/office/drawing/2014/main" val="2349338830"/>
                    </a:ext>
                  </a:extLst>
                </a:gridCol>
                <a:gridCol w="836599">
                  <a:extLst>
                    <a:ext uri="{9D8B030D-6E8A-4147-A177-3AD203B41FA5}">
                      <a16:colId xmlns:a16="http://schemas.microsoft.com/office/drawing/2014/main" val="1066302768"/>
                    </a:ext>
                  </a:extLst>
                </a:gridCol>
                <a:gridCol w="836599">
                  <a:extLst>
                    <a:ext uri="{9D8B030D-6E8A-4147-A177-3AD203B41FA5}">
                      <a16:colId xmlns:a16="http://schemas.microsoft.com/office/drawing/2014/main" val="1115926832"/>
                    </a:ext>
                  </a:extLst>
                </a:gridCol>
              </a:tblGrid>
              <a:tr h="49701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309946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ilithium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102.9905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25.8397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6.5516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1.637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0.4088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6039006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ilithium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68.5390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15.8406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4.1040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1.0632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0.2669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16400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ilithium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36.3322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9.9926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2.3893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0.6356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0.1567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947919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F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alcon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512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307.0817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72.2645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18.4524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4.5700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1.1110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213176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F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alcon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1024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116.2432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30.5676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7.4315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1.9117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0.4669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740074"/>
                  </a:ext>
                </a:extLst>
              </a:tr>
              <a:tr h="171303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</a:t>
                      </a:r>
                      <a:r>
                        <a:rPr lang="en-US" altLang="ko-KR" sz="12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phincs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SHA256-128f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simple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*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4.9496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1.3056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0.3473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0.0908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0.0227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0530596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499B68B-6C27-E467-D15E-A6E895BC8BE7}"/>
              </a:ext>
            </a:extLst>
          </p:cNvPr>
          <p:cNvCxnSpPr>
            <a:cxnSpLocks/>
          </p:cNvCxnSpPr>
          <p:nvPr/>
        </p:nvCxnSpPr>
        <p:spPr>
          <a:xfrm>
            <a:off x="1780161" y="4249519"/>
            <a:ext cx="414919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D4426-7A80-A470-ED08-A3FEE9EBCBEC}"/>
              </a:ext>
            </a:extLst>
          </p:cNvPr>
          <p:cNvSpPr txBox="1"/>
          <p:nvPr/>
        </p:nvSpPr>
        <p:spPr>
          <a:xfrm>
            <a:off x="2855078" y="4249519"/>
            <a:ext cx="2047993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노드</a:t>
            </a:r>
            <a:r>
              <a:rPr lang="ko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수 증가 </a:t>
            </a:r>
            <a:r>
              <a:rPr lang="en-US" altLang="ko-KR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(TPS</a:t>
            </a:r>
            <a:r>
              <a:rPr lang="ko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감소</a:t>
            </a:r>
            <a:r>
              <a:rPr lang="en-US" altLang="ko-KR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)</a:t>
            </a:r>
            <a:endParaRPr lang="ko-Kore-KR" altLang="en-US" sz="1600" dirty="0"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047044-5FD2-32E9-3880-0ABAE47DCE19}"/>
              </a:ext>
            </a:extLst>
          </p:cNvPr>
          <p:cNvCxnSpPr>
            <a:cxnSpLocks/>
          </p:cNvCxnSpPr>
          <p:nvPr/>
        </p:nvCxnSpPr>
        <p:spPr>
          <a:xfrm>
            <a:off x="7751161" y="4249519"/>
            <a:ext cx="4159451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068638-D42D-6958-6442-79F7E2FCFBED}"/>
              </a:ext>
            </a:extLst>
          </p:cNvPr>
          <p:cNvSpPr txBox="1"/>
          <p:nvPr/>
        </p:nvSpPr>
        <p:spPr>
          <a:xfrm>
            <a:off x="8632115" y="4249519"/>
            <a:ext cx="243592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노드</a:t>
            </a:r>
            <a:r>
              <a:rPr lang="ko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수 증가 </a:t>
            </a:r>
            <a:r>
              <a:rPr lang="en-US" altLang="ko-KR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(Latency</a:t>
            </a:r>
            <a:r>
              <a:rPr lang="ko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증가</a:t>
            </a:r>
            <a:r>
              <a:rPr lang="en-US" altLang="ko-KR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)</a:t>
            </a:r>
            <a:endParaRPr lang="ko-Kore-KR" altLang="en-US" sz="1600" dirty="0"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231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11948989" y="6411913"/>
            <a:ext cx="243011" cy="40010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YiSunShin Dotum M" panose="02020603020101020101" pitchFamily="18" charset="-127"/>
                <a:ea typeface="YiSunShin Dotum M" panose="02020603020101020101" pitchFamily="18" charset="-127"/>
              </a:rPr>
              <a:t>12</a:t>
            </a:fld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7" name="제목 1"/>
          <p:cNvSpPr txBox="1">
            <a:spLocks noGrp="1"/>
          </p:cNvSpPr>
          <p:nvPr>
            <p:ph type="title"/>
          </p:nvPr>
        </p:nvSpPr>
        <p:spPr>
          <a:xfrm>
            <a:off x="411919" y="207747"/>
            <a:ext cx="11368162" cy="762165"/>
          </a:xfrm>
          <a:prstGeom prst="rect">
            <a:avLst/>
          </a:prstGeom>
        </p:spPr>
        <p:txBody>
          <a:bodyPr/>
          <a:lstStyle/>
          <a:p>
            <a:r>
              <a:rPr lang="ko-Kore-KR" altLang="en-US" sz="4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성능 측정</a:t>
            </a:r>
            <a:endParaRPr sz="4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B1D11-1C97-1126-8692-6EAA83CD87CA}"/>
              </a:ext>
            </a:extLst>
          </p:cNvPr>
          <p:cNvSpPr txBox="1"/>
          <p:nvPr/>
        </p:nvSpPr>
        <p:spPr>
          <a:xfrm>
            <a:off x="383984" y="969911"/>
            <a:ext cx="5442769" cy="507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indent="-342900" algn="ctr">
              <a:lnSpc>
                <a:spcPct val="150000"/>
              </a:lnSpc>
            </a:pPr>
            <a:r>
              <a:rPr lang="en-US" altLang="ko-KR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PQ-</a:t>
            </a:r>
            <a:r>
              <a:rPr lang="en-US" altLang="ko-KR" sz="1800" b="1" dirty="0" err="1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DPoL</a:t>
            </a:r>
            <a:r>
              <a:rPr lang="ko-KR" altLang="en-US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의 </a:t>
            </a:r>
            <a:r>
              <a:rPr lang="en-US" altLang="ko-KR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TPS </a:t>
            </a:r>
            <a:r>
              <a:rPr lang="en-US" altLang="ko-KR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(n: </a:t>
            </a:r>
            <a:r>
              <a:rPr lang="ko-KR" altLang="en-US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노드 수</a:t>
            </a:r>
            <a:r>
              <a:rPr lang="en-US" altLang="ko-KR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51498AF6-92C8-9989-D554-799321EFE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682705"/>
              </p:ext>
            </p:extLst>
          </p:nvPr>
        </p:nvGraphicFramePr>
        <p:xfrm>
          <a:off x="281388" y="1565197"/>
          <a:ext cx="5647963" cy="23258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968">
                  <a:extLst>
                    <a:ext uri="{9D8B030D-6E8A-4147-A177-3AD203B41FA5}">
                      <a16:colId xmlns:a16="http://schemas.microsoft.com/office/drawing/2014/main" val="4053108855"/>
                    </a:ext>
                  </a:extLst>
                </a:gridCol>
                <a:gridCol w="836599">
                  <a:extLst>
                    <a:ext uri="{9D8B030D-6E8A-4147-A177-3AD203B41FA5}">
                      <a16:colId xmlns:a16="http://schemas.microsoft.com/office/drawing/2014/main" val="3000209011"/>
                    </a:ext>
                  </a:extLst>
                </a:gridCol>
                <a:gridCol w="836599">
                  <a:extLst>
                    <a:ext uri="{9D8B030D-6E8A-4147-A177-3AD203B41FA5}">
                      <a16:colId xmlns:a16="http://schemas.microsoft.com/office/drawing/2014/main" val="1224206275"/>
                    </a:ext>
                  </a:extLst>
                </a:gridCol>
                <a:gridCol w="836599">
                  <a:extLst>
                    <a:ext uri="{9D8B030D-6E8A-4147-A177-3AD203B41FA5}">
                      <a16:colId xmlns:a16="http://schemas.microsoft.com/office/drawing/2014/main" val="2349338830"/>
                    </a:ext>
                  </a:extLst>
                </a:gridCol>
                <a:gridCol w="836599">
                  <a:extLst>
                    <a:ext uri="{9D8B030D-6E8A-4147-A177-3AD203B41FA5}">
                      <a16:colId xmlns:a16="http://schemas.microsoft.com/office/drawing/2014/main" val="1066302768"/>
                    </a:ext>
                  </a:extLst>
                </a:gridCol>
                <a:gridCol w="836599">
                  <a:extLst>
                    <a:ext uri="{9D8B030D-6E8A-4147-A177-3AD203B41FA5}">
                      <a16:colId xmlns:a16="http://schemas.microsoft.com/office/drawing/2014/main" val="1115926832"/>
                    </a:ext>
                  </a:extLst>
                </a:gridCol>
              </a:tblGrid>
              <a:tr h="49701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309946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ilithium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102.9905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25.8397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6.5516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1.6370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0.4088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6039006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ilithium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68.5390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15.8406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4.1040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1.0632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0.2669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16400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ilithium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36.3322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9.9926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2.3893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0.6356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0.1567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947919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F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alcon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512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307.0817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7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72.2645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7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18.4524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7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4.5700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7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1.1110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7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13176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F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alcon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1024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116.2432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30.5676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7.4315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1.9117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0.4669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740074"/>
                  </a:ext>
                </a:extLst>
              </a:tr>
              <a:tr h="171303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</a:t>
                      </a:r>
                      <a:r>
                        <a:rPr lang="en-US" altLang="ko-KR" sz="12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phincs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SHA256-128f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simple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*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4.9496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1.3056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0.3473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0.0908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0.0227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053059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2C5919D-FDBB-E2FB-7448-9404893B88E5}"/>
              </a:ext>
            </a:extLst>
          </p:cNvPr>
          <p:cNvSpPr txBox="1"/>
          <p:nvPr/>
        </p:nvSpPr>
        <p:spPr>
          <a:xfrm>
            <a:off x="6283554" y="969911"/>
            <a:ext cx="5442769" cy="507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indent="-342900" algn="ctr">
              <a:lnSpc>
                <a:spcPct val="150000"/>
              </a:lnSpc>
            </a:pPr>
            <a:r>
              <a:rPr lang="en-US" altLang="ko-KR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PQ-</a:t>
            </a:r>
            <a:r>
              <a:rPr lang="en-US" altLang="ko-KR" sz="1800" b="1" dirty="0" err="1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DPoL</a:t>
            </a:r>
            <a:r>
              <a:rPr lang="ko-KR" altLang="en-US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의 </a:t>
            </a:r>
            <a:r>
              <a:rPr lang="en-US" altLang="ko-KR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Latency </a:t>
            </a:r>
            <a:r>
              <a:rPr lang="en-US" altLang="ko-KR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(n: </a:t>
            </a:r>
            <a:r>
              <a:rPr lang="ko-KR" altLang="en-US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노드 수</a:t>
            </a:r>
            <a:r>
              <a:rPr lang="en-US" altLang="ko-KR" sz="18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3BD650CD-DC18-691F-A135-889A42C8C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13578"/>
              </p:ext>
            </p:extLst>
          </p:nvPr>
        </p:nvGraphicFramePr>
        <p:xfrm>
          <a:off x="6234716" y="1565197"/>
          <a:ext cx="5647963" cy="23258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968">
                  <a:extLst>
                    <a:ext uri="{9D8B030D-6E8A-4147-A177-3AD203B41FA5}">
                      <a16:colId xmlns:a16="http://schemas.microsoft.com/office/drawing/2014/main" val="4053108855"/>
                    </a:ext>
                  </a:extLst>
                </a:gridCol>
                <a:gridCol w="836599">
                  <a:extLst>
                    <a:ext uri="{9D8B030D-6E8A-4147-A177-3AD203B41FA5}">
                      <a16:colId xmlns:a16="http://schemas.microsoft.com/office/drawing/2014/main" val="3000209011"/>
                    </a:ext>
                  </a:extLst>
                </a:gridCol>
                <a:gridCol w="836599">
                  <a:extLst>
                    <a:ext uri="{9D8B030D-6E8A-4147-A177-3AD203B41FA5}">
                      <a16:colId xmlns:a16="http://schemas.microsoft.com/office/drawing/2014/main" val="1224206275"/>
                    </a:ext>
                  </a:extLst>
                </a:gridCol>
                <a:gridCol w="836599">
                  <a:extLst>
                    <a:ext uri="{9D8B030D-6E8A-4147-A177-3AD203B41FA5}">
                      <a16:colId xmlns:a16="http://schemas.microsoft.com/office/drawing/2014/main" val="2349338830"/>
                    </a:ext>
                  </a:extLst>
                </a:gridCol>
                <a:gridCol w="836599">
                  <a:extLst>
                    <a:ext uri="{9D8B030D-6E8A-4147-A177-3AD203B41FA5}">
                      <a16:colId xmlns:a16="http://schemas.microsoft.com/office/drawing/2014/main" val="1066302768"/>
                    </a:ext>
                  </a:extLst>
                </a:gridCol>
                <a:gridCol w="836599">
                  <a:extLst>
                    <a:ext uri="{9D8B030D-6E8A-4147-A177-3AD203B41FA5}">
                      <a16:colId xmlns:a16="http://schemas.microsoft.com/office/drawing/2014/main" val="1115926832"/>
                    </a:ext>
                  </a:extLst>
                </a:gridCol>
              </a:tblGrid>
              <a:tr h="49701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309946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ilithium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0.1165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0.4644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1.8316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7.3300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29.3506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6039006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ilithium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0.1313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0.5681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2.1929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8.4643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33.7204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16400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ilithium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0.1651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0.6004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2.5111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9.4387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38.2889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947919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F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alcon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512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0.0958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7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0.4071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7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1.5943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7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6.4375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7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26.4582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7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13176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F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alcon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1024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0.1290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0.7907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2.0184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7.8461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32.1206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740074"/>
                  </a:ext>
                </a:extLst>
              </a:tr>
              <a:tr h="171303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</a:t>
                      </a:r>
                      <a:r>
                        <a:rPr lang="en-US" altLang="ko-KR" sz="12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phincs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SHA256-128f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simple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0.4040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1.5317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5.7581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22.0108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87.7281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0530596"/>
                  </a:ext>
                </a:extLst>
              </a:tr>
            </a:tbl>
          </a:graphicData>
        </a:graphic>
      </p:graphicFrame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6BFF5A34-5427-99BF-27B6-4BE87EC3C2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161" y="4172794"/>
            <a:ext cx="11369678" cy="22400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ore-KR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TPS</a:t>
            </a:r>
            <a:r>
              <a:rPr lang="ko-Kore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와</a:t>
            </a:r>
            <a:r>
              <a:rPr lang="ko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Latency</a:t>
            </a:r>
            <a:r>
              <a:rPr lang="ko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관점에서 종합적으로 분석한 결과 </a:t>
            </a:r>
            <a:r>
              <a:rPr lang="en-US" altLang="ko-KR" sz="1600" b="1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Falcon</a:t>
            </a:r>
            <a:r>
              <a:rPr lang="ko-KR" altLang="en-US" sz="1600" b="1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알고리즘이 가장 우수한 성능</a:t>
            </a:r>
            <a:r>
              <a:rPr lang="ko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을 보여줌</a:t>
            </a:r>
            <a:br>
              <a:rPr lang="en-US" altLang="ko-KR" sz="12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ko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ko-KR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Falcon</a:t>
            </a:r>
            <a:r>
              <a:rPr lang="ko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의 공개키와 서명의 크기가 다른 알고리즘에 비해 작음</a:t>
            </a:r>
            <a:endParaRPr lang="en-US" altLang="ko-KR" sz="1600" dirty="0"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Dilithium</a:t>
            </a:r>
            <a:r>
              <a:rPr lang="ko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은 빠른 속도를 가졌지만</a:t>
            </a:r>
            <a:r>
              <a:rPr lang="en-US" altLang="ko-KR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공개키와 서명의 크기로 인해 </a:t>
            </a:r>
            <a:r>
              <a:rPr lang="en-US" altLang="ko-KR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Falcon</a:t>
            </a:r>
            <a:r>
              <a:rPr lang="ko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에 비해 </a:t>
            </a:r>
            <a:r>
              <a:rPr lang="ko-KR" altLang="en-US" sz="1600" b="1" dirty="0">
                <a:solidFill>
                  <a:srgbClr val="C0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낮은 성능</a:t>
            </a:r>
            <a:r>
              <a:rPr lang="ko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을 보여줌</a:t>
            </a:r>
            <a:endParaRPr lang="en-US" altLang="ko-KR" sz="1600" dirty="0"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1600" dirty="0" err="1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Sphincs</a:t>
            </a:r>
            <a:r>
              <a:rPr lang="en-US" altLang="ko-KR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+</a:t>
            </a:r>
            <a:r>
              <a:rPr lang="ko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는 가장 낮은 성능을 보여줌</a:t>
            </a:r>
            <a:br>
              <a:rPr lang="en-US" altLang="ko-KR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ko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 서명 크기가 매우 큰 편이기 때문에</a:t>
            </a:r>
            <a:r>
              <a:rPr lang="en-US" altLang="ko-KR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,</a:t>
            </a:r>
            <a:r>
              <a:rPr lang="ko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블록에 포함시킬 수 있는 트랜잭션의 수가 제한적</a:t>
            </a:r>
            <a:br>
              <a:rPr lang="en-US" altLang="ko-KR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</a:br>
            <a:r>
              <a:rPr lang="en-US" altLang="ko-KR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ko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 서명 생성 및 검증 속도가 다른 알고리즘에 비하여 상당히 느림</a:t>
            </a:r>
            <a:endParaRPr lang="en-US" altLang="ko-KR" sz="1600" dirty="0"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4A860D-9BF5-5285-4747-E4CA3F2D26B9}"/>
              </a:ext>
            </a:extLst>
          </p:cNvPr>
          <p:cNvSpPr txBox="1"/>
          <p:nvPr/>
        </p:nvSpPr>
        <p:spPr>
          <a:xfrm>
            <a:off x="77106" y="6550408"/>
            <a:ext cx="7967667" cy="261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 algn="ctr">
              <a:lnSpc>
                <a:spcPct val="100000"/>
              </a:lnSpc>
            </a:pPr>
            <a:r>
              <a:rPr lang="ko-KR" altLang="en-US" sz="11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* </a:t>
            </a:r>
            <a:r>
              <a:rPr lang="en-US" altLang="ko-KR" sz="1100" dirty="0" err="1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Sphincs</a:t>
            </a:r>
            <a:r>
              <a:rPr lang="en-US" altLang="ko-KR" sz="11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+</a:t>
            </a:r>
            <a:r>
              <a:rPr lang="ko-KR" altLang="en-US" sz="11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는 하드웨어 환경의 제약으로 인해 </a:t>
            </a:r>
            <a:r>
              <a:rPr lang="en-US" altLang="ko-KR" sz="11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Sphincs+SHA256-128f simple(</a:t>
            </a:r>
            <a:r>
              <a:rPr lang="en-US" altLang="ko-KR" sz="1100" dirty="0" err="1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Sphincs</a:t>
            </a:r>
            <a:r>
              <a:rPr lang="en-US" altLang="ko-KR" sz="11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+</a:t>
            </a:r>
            <a:r>
              <a:rPr lang="ko-KR" altLang="en-US" sz="11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의 여러 매개변수 중 가장 간단한 버전</a:t>
            </a:r>
            <a:r>
              <a:rPr lang="en-US" altLang="ko-KR" sz="11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)</a:t>
            </a:r>
            <a:r>
              <a:rPr lang="ko-KR" altLang="en-US" sz="11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만을 측정</a:t>
            </a:r>
            <a:endParaRPr lang="en-US" altLang="ko-Kore-KR" sz="1100" dirty="0"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CB90A88-F9C8-F054-B1DE-1E56B2A8D9F0}"/>
              </a:ext>
            </a:extLst>
          </p:cNvPr>
          <p:cNvGrpSpPr/>
          <p:nvPr/>
        </p:nvGrpSpPr>
        <p:grpSpPr>
          <a:xfrm rot="16200000">
            <a:off x="8726921" y="4954919"/>
            <a:ext cx="262968" cy="400585"/>
            <a:chOff x="9616868" y="2597925"/>
            <a:chExt cx="430140" cy="554351"/>
          </a:xfrm>
        </p:grpSpPr>
        <p:sp>
          <p:nvSpPr>
            <p:cNvPr id="32" name="갈매기형 수장[C] 31">
              <a:extLst>
                <a:ext uri="{FF2B5EF4-FFF2-40B4-BE49-F238E27FC236}">
                  <a16:creationId xmlns:a16="http://schemas.microsoft.com/office/drawing/2014/main" id="{64391BDD-2541-72C6-0240-09B07ECE9A0A}"/>
                </a:ext>
              </a:extLst>
            </p:cNvPr>
            <p:cNvSpPr/>
            <p:nvPr/>
          </p:nvSpPr>
          <p:spPr>
            <a:xfrm rot="5400000">
              <a:off x="9708031" y="2506776"/>
              <a:ext cx="247828" cy="430126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1800" b="0" i="0" u="none" strike="noStrike" cap="none" spc="0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FillTx/>
                <a:latin typeface="YiSunShin Dotum M" panose="02020603020101020101" pitchFamily="18" charset="-127"/>
                <a:ea typeface="YiSunShin Dotum M" panose="02020603020101020101" pitchFamily="18" charset="-127"/>
                <a:sym typeface="Helvetica"/>
              </a:endParaRPr>
            </a:p>
          </p:txBody>
        </p:sp>
        <p:sp>
          <p:nvSpPr>
            <p:cNvPr id="33" name="갈매기형 수장[C] 32">
              <a:extLst>
                <a:ext uri="{FF2B5EF4-FFF2-40B4-BE49-F238E27FC236}">
                  <a16:creationId xmlns:a16="http://schemas.microsoft.com/office/drawing/2014/main" id="{2DF9A455-E4E1-9337-58F7-37051AAAB864}"/>
                </a:ext>
              </a:extLst>
            </p:cNvPr>
            <p:cNvSpPr/>
            <p:nvPr/>
          </p:nvSpPr>
          <p:spPr>
            <a:xfrm rot="5400000">
              <a:off x="9708017" y="2664316"/>
              <a:ext cx="247828" cy="430126"/>
            </a:xfrm>
            <a:prstGeom prst="chevr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1800" b="0" i="0" u="none" strike="noStrike" cap="none" spc="0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FillTx/>
                <a:latin typeface="YiSunShin Dotum M" panose="02020603020101020101" pitchFamily="18" charset="-127"/>
                <a:ea typeface="YiSunShin Dotum M" panose="02020603020101020101" pitchFamily="18" charset="-127"/>
                <a:sym typeface="Helvetica"/>
              </a:endParaRPr>
            </a:p>
          </p:txBody>
        </p:sp>
        <p:sp>
          <p:nvSpPr>
            <p:cNvPr id="34" name="갈매기형 수장[C] 33">
              <a:extLst>
                <a:ext uri="{FF2B5EF4-FFF2-40B4-BE49-F238E27FC236}">
                  <a16:creationId xmlns:a16="http://schemas.microsoft.com/office/drawing/2014/main" id="{D6D39A65-7381-0943-28B0-D101715661B3}"/>
                </a:ext>
              </a:extLst>
            </p:cNvPr>
            <p:cNvSpPr/>
            <p:nvPr/>
          </p:nvSpPr>
          <p:spPr>
            <a:xfrm rot="5400000">
              <a:off x="9708023" y="2813299"/>
              <a:ext cx="247828" cy="430126"/>
            </a:xfrm>
            <a:prstGeom prst="chevron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1800" b="0" i="0" u="none" strike="noStrike" cap="none" spc="0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FillTx/>
                <a:latin typeface="YiSunShin Dotum M" panose="02020603020101020101" pitchFamily="18" charset="-127"/>
                <a:ea typeface="YiSunShin Dotum M" panose="02020603020101020101" pitchFamily="18" charset="-127"/>
                <a:sym typeface="Helvetica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425BDC9-1EDC-9DD3-B5A0-DB0529E4F476}"/>
              </a:ext>
            </a:extLst>
          </p:cNvPr>
          <p:cNvSpPr txBox="1"/>
          <p:nvPr/>
        </p:nvSpPr>
        <p:spPr>
          <a:xfrm>
            <a:off x="9087105" y="4832043"/>
            <a:ext cx="3062694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ore-KR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TPS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와 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Latency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관점에서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공개키와 서명의 크기가 매우 중요</a:t>
            </a:r>
            <a:endParaRPr lang="ko-Kore-KR" altLang="en-US" b="1" dirty="0">
              <a:solidFill>
                <a:srgbClr val="FF0000"/>
              </a:solidFill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90743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11948989" y="6411913"/>
            <a:ext cx="243011" cy="40010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YiSunShin Dotum M" panose="02020603020101020101" pitchFamily="18" charset="-127"/>
                <a:ea typeface="YiSunShin Dotum M" panose="02020603020101020101" pitchFamily="18" charset="-127"/>
              </a:rPr>
              <a:t>13</a:t>
            </a:fld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7" name="제목 1"/>
          <p:cNvSpPr txBox="1">
            <a:spLocks noGrp="1"/>
          </p:cNvSpPr>
          <p:nvPr>
            <p:ph type="title"/>
          </p:nvPr>
        </p:nvSpPr>
        <p:spPr>
          <a:xfrm>
            <a:off x="411919" y="207747"/>
            <a:ext cx="11368162" cy="762165"/>
          </a:xfrm>
          <a:prstGeom prst="rect">
            <a:avLst/>
          </a:prstGeom>
        </p:spPr>
        <p:txBody>
          <a:bodyPr/>
          <a:lstStyle/>
          <a:p>
            <a:r>
              <a:rPr lang="ko-Kore-KR" altLang="en-US" sz="4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성능 측정</a:t>
            </a:r>
            <a:endParaRPr sz="4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B1D11-1C97-1126-8692-6EAA83CD87CA}"/>
              </a:ext>
            </a:extLst>
          </p:cNvPr>
          <p:cNvSpPr txBox="1"/>
          <p:nvPr/>
        </p:nvSpPr>
        <p:spPr>
          <a:xfrm>
            <a:off x="2837290" y="5968200"/>
            <a:ext cx="7211382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indent="-342900" algn="ctr">
              <a:lnSpc>
                <a:spcPct val="150000"/>
              </a:lnSpc>
            </a:pPr>
            <a:r>
              <a:rPr lang="ko-Kore-KR" altLang="en-US" sz="16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암호</a:t>
            </a:r>
            <a:r>
              <a:rPr lang="ko-KR" altLang="en-US" sz="16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알고리즘 별 하나의 블록에 담기는 트랜잭션의 개수</a:t>
            </a:r>
            <a:r>
              <a:rPr lang="en-US" altLang="ko-KR" sz="16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(block size: 50KB)</a:t>
            </a: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6BFF5A34-5427-99BF-27B6-4BE87EC3C2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161" y="1188982"/>
            <a:ext cx="11368162" cy="22400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Dilithium</a:t>
            </a:r>
            <a:r>
              <a:rPr lang="ko-KR" altLang="en-US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의 키 생성</a:t>
            </a:r>
            <a:r>
              <a:rPr lang="en-US" altLang="ko-KR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,</a:t>
            </a:r>
            <a:r>
              <a:rPr lang="ko-KR" altLang="en-US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 서명 생성</a:t>
            </a:r>
            <a:r>
              <a:rPr lang="en-US" altLang="ko-KR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,</a:t>
            </a:r>
            <a:r>
              <a:rPr lang="ko-KR" altLang="en-US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 서명 검증 속도가 가장 빠름에도 </a:t>
            </a:r>
            <a:r>
              <a:rPr lang="en-US" altLang="ko-KR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TPS</a:t>
            </a:r>
            <a:r>
              <a:rPr lang="ko-KR" altLang="en-US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는 </a:t>
            </a:r>
            <a:r>
              <a:rPr lang="en-US" altLang="ko-KR" sz="1800" b="1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Falcon</a:t>
            </a:r>
            <a:r>
              <a:rPr lang="ko-KR" altLang="en-US" sz="1800" b="1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이 가장 좋은 성능</a:t>
            </a:r>
            <a:br>
              <a:rPr lang="en-US" altLang="ko-KR" sz="1800" b="1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</a:br>
            <a:r>
              <a:rPr lang="en-US" altLang="ko-KR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ko-KR" altLang="en-US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 공개키와 서명의 크기가 크면 </a:t>
            </a:r>
            <a:r>
              <a:rPr lang="ko-KR" altLang="en-US" sz="1800" b="1" dirty="0">
                <a:solidFill>
                  <a:srgbClr val="C0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블록에 담을 수 있는 트랜잭션의 개수가 감소하여 </a:t>
            </a:r>
            <a:r>
              <a:rPr lang="en-US" altLang="ko-KR" sz="1800" b="1" dirty="0">
                <a:solidFill>
                  <a:srgbClr val="C0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TPS</a:t>
            </a:r>
            <a:r>
              <a:rPr lang="ko-KR" altLang="en-US" sz="1800" b="1" dirty="0">
                <a:solidFill>
                  <a:srgbClr val="C0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 감소</a:t>
            </a:r>
            <a:br>
              <a:rPr lang="en-US" altLang="ko-KR" sz="18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</a:br>
            <a:endParaRPr lang="en-US" altLang="ko-KR" sz="1800" dirty="0"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  <a:sym typeface="Wingdings" pitchFamily="2" charset="2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3863E6E-62A4-A980-04B5-40F8D7D3F16C}"/>
              </a:ext>
            </a:extLst>
          </p:cNvPr>
          <p:cNvGraphicFramePr>
            <a:graphicFrameLocks noGrp="1"/>
          </p:cNvGraphicFramePr>
          <p:nvPr/>
        </p:nvGraphicFramePr>
        <p:xfrm>
          <a:off x="4322442" y="3341722"/>
          <a:ext cx="3545600" cy="26001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4181">
                  <a:extLst>
                    <a:ext uri="{9D8B030D-6E8A-4147-A177-3AD203B41FA5}">
                      <a16:colId xmlns:a16="http://schemas.microsoft.com/office/drawing/2014/main" val="4053108855"/>
                    </a:ext>
                  </a:extLst>
                </a:gridCol>
                <a:gridCol w="1981419">
                  <a:extLst>
                    <a:ext uri="{9D8B030D-6E8A-4147-A177-3AD203B41FA5}">
                      <a16:colId xmlns:a16="http://schemas.microsoft.com/office/drawing/2014/main" val="3000209011"/>
                    </a:ext>
                  </a:extLst>
                </a:gridCol>
              </a:tblGrid>
              <a:tr h="497019">
                <a:tc>
                  <a:txBody>
                    <a:bodyPr/>
                    <a:lstStyle/>
                    <a:p>
                      <a:pPr algn="ctr"/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</a:rPr>
                        <a:t>umber of transactions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309946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ECDSA</a:t>
                      </a:r>
                      <a:r>
                        <a:rPr lang="ko-KR" altLang="en-US" sz="1200" b="1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(P-256)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>
                          <a:solidFill>
                            <a:schemeClr val="tx1"/>
                          </a:solidFill>
                        </a:rPr>
                        <a:t>356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540701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1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ilithium</a:t>
                      </a:r>
                      <a:r>
                        <a:rPr lang="ko-KR" altLang="en-US" sz="1200" b="1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6039006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ilithium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16400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1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ilithium</a:t>
                      </a:r>
                      <a:r>
                        <a:rPr lang="ko-KR" altLang="en-US" sz="1200" b="1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947919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F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alcon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512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7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13176"/>
                  </a:ext>
                </a:extLst>
              </a:tr>
              <a:tr h="268988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F</a:t>
                      </a:r>
                      <a:r>
                        <a:rPr lang="en-US" altLang="ko-KR" sz="1200" b="1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alcon</a:t>
                      </a:r>
                      <a:r>
                        <a:rPr lang="ko-KR" altLang="en-US" sz="1200" b="1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1024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740074"/>
                  </a:ext>
                </a:extLst>
              </a:tr>
              <a:tr h="171303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ore-KR" sz="12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</a:t>
                      </a:r>
                      <a:r>
                        <a:rPr lang="en-US" altLang="ko-KR" sz="12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phincs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SHA256-128f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simple</a:t>
                      </a:r>
                      <a:r>
                        <a:rPr lang="ko-KR" altLang="en-US" sz="12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*</a:t>
                      </a:r>
                      <a:endParaRPr lang="ko-Kore-KR" altLang="en-US" sz="1200" b="1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053059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656799C1-E2B6-C7DC-D486-EF0181789E3E}"/>
              </a:ext>
            </a:extLst>
          </p:cNvPr>
          <p:cNvGrpSpPr/>
          <p:nvPr/>
        </p:nvGrpSpPr>
        <p:grpSpPr>
          <a:xfrm>
            <a:off x="5927186" y="2164419"/>
            <a:ext cx="336111" cy="372273"/>
            <a:chOff x="9616868" y="2597925"/>
            <a:chExt cx="430140" cy="554351"/>
          </a:xfrm>
        </p:grpSpPr>
        <p:sp>
          <p:nvSpPr>
            <p:cNvPr id="5" name="갈매기형 수장[C] 4">
              <a:extLst>
                <a:ext uri="{FF2B5EF4-FFF2-40B4-BE49-F238E27FC236}">
                  <a16:creationId xmlns:a16="http://schemas.microsoft.com/office/drawing/2014/main" id="{F2221E45-C971-FB98-D324-9B05A9A35763}"/>
                </a:ext>
              </a:extLst>
            </p:cNvPr>
            <p:cNvSpPr/>
            <p:nvPr/>
          </p:nvSpPr>
          <p:spPr>
            <a:xfrm rot="5400000">
              <a:off x="9708031" y="2506776"/>
              <a:ext cx="247828" cy="430126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1800" b="0" i="0" u="none" strike="noStrike" cap="none" spc="0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FillTx/>
                <a:latin typeface="YiSunShin Dotum M" panose="02020603020101020101" pitchFamily="18" charset="-127"/>
                <a:ea typeface="YiSunShin Dotum M" panose="02020603020101020101" pitchFamily="18" charset="-127"/>
                <a:sym typeface="Helvetica"/>
              </a:endParaRPr>
            </a:p>
          </p:txBody>
        </p:sp>
        <p:sp>
          <p:nvSpPr>
            <p:cNvPr id="7" name="갈매기형 수장[C] 6">
              <a:extLst>
                <a:ext uri="{FF2B5EF4-FFF2-40B4-BE49-F238E27FC236}">
                  <a16:creationId xmlns:a16="http://schemas.microsoft.com/office/drawing/2014/main" id="{77B22928-C311-CCCC-6B60-07AA5DAA803A}"/>
                </a:ext>
              </a:extLst>
            </p:cNvPr>
            <p:cNvSpPr/>
            <p:nvPr/>
          </p:nvSpPr>
          <p:spPr>
            <a:xfrm rot="5400000">
              <a:off x="9708017" y="2664316"/>
              <a:ext cx="247828" cy="430126"/>
            </a:xfrm>
            <a:prstGeom prst="chevr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1800" b="0" i="0" u="none" strike="noStrike" cap="none" spc="0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FillTx/>
                <a:latin typeface="YiSunShin Dotum M" panose="02020603020101020101" pitchFamily="18" charset="-127"/>
                <a:ea typeface="YiSunShin Dotum M" panose="02020603020101020101" pitchFamily="18" charset="-127"/>
                <a:sym typeface="Helvetica"/>
              </a:endParaRPr>
            </a:p>
          </p:txBody>
        </p:sp>
        <p:sp>
          <p:nvSpPr>
            <p:cNvPr id="8" name="갈매기형 수장[C] 7">
              <a:extLst>
                <a:ext uri="{FF2B5EF4-FFF2-40B4-BE49-F238E27FC236}">
                  <a16:creationId xmlns:a16="http://schemas.microsoft.com/office/drawing/2014/main" id="{EC10DFA0-45C8-73EA-DCE8-FEB50E91EA94}"/>
                </a:ext>
              </a:extLst>
            </p:cNvPr>
            <p:cNvSpPr/>
            <p:nvPr/>
          </p:nvSpPr>
          <p:spPr>
            <a:xfrm rot="5400000">
              <a:off x="9708023" y="2813299"/>
              <a:ext cx="247828" cy="430126"/>
            </a:xfrm>
            <a:prstGeom prst="chevron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1800" b="0" i="0" u="none" strike="noStrike" cap="none" spc="0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FillTx/>
                <a:latin typeface="YiSunShin Dotum M" panose="02020603020101020101" pitchFamily="18" charset="-127"/>
                <a:ea typeface="YiSunShin Dotum M" panose="02020603020101020101" pitchFamily="18" charset="-127"/>
                <a:sym typeface="Helvetica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AC726C2-45F6-B474-BC49-0D8FF5737675}"/>
              </a:ext>
            </a:extLst>
          </p:cNvPr>
          <p:cNvSpPr txBox="1"/>
          <p:nvPr/>
        </p:nvSpPr>
        <p:spPr>
          <a:xfrm>
            <a:off x="1111829" y="2646227"/>
            <a:ext cx="996682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공개키와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서명의 크기가 작아 가장 높은 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TPS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를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보여주는 </a:t>
            </a:r>
            <a:r>
              <a:rPr lang="en-US" altLang="ko-KR" b="1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Falcon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을 블록체인에 적용하는 것이 적합할 것으로 보임</a:t>
            </a:r>
            <a:endParaRPr lang="ko-Kore-KR" altLang="en-US" b="1" dirty="0">
              <a:solidFill>
                <a:srgbClr val="0070C0"/>
              </a:solidFill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09028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E8B6AB-8927-A3C8-7DCA-3D36D4EC92AC}"/>
              </a:ext>
            </a:extLst>
          </p:cNvPr>
          <p:cNvSpPr txBox="1"/>
          <p:nvPr/>
        </p:nvSpPr>
        <p:spPr>
          <a:xfrm>
            <a:off x="1337007" y="2967337"/>
            <a:ext cx="9517986" cy="92332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ore-KR" sz="5400" dirty="0">
                <a:solidFill>
                  <a:schemeClr val="accent5">
                    <a:lumMod val="7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Thank you for your attention</a:t>
            </a:r>
            <a:r>
              <a:rPr lang="en-US" altLang="ko-KR" sz="5400" dirty="0">
                <a:solidFill>
                  <a:schemeClr val="accent5">
                    <a:lumMod val="7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!</a:t>
            </a:r>
            <a:endParaRPr kumimoji="0" lang="ko-Kore-KR" altLang="en-US" sz="5400" b="0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YiSunShin Dotum B" panose="02020603020101020101" pitchFamily="18" charset="-127"/>
              <a:ea typeface="YiSunShin Dotum B" panose="02020603020101020101" pitchFamily="18" charset="-127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텍스트 개체 틀 1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1225274" y="1691015"/>
                <a:ext cx="10071852" cy="71895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ko-KR" sz="32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YiSunShin Dotum M" panose="02020603020101020101" pitchFamily="18" charset="-127"/>
                        <a:cs typeface="Arial"/>
                        <a:sym typeface="Arial"/>
                      </a:rPr>
                      <m:t>01.</m:t>
                    </m:r>
                  </m:oMath>
                </a14:m>
                <a:r>
                  <a:rPr lang="ko-KR" altLang="en-US" sz="3200" dirty="0">
                    <a:solidFill>
                      <a:srgbClr val="000000"/>
                    </a:solidFill>
                    <a:latin typeface="YiSunShin Dotum M" panose="02020603020101020101" pitchFamily="18" charset="-127"/>
                    <a:ea typeface="YiSunShin Dotum M" panose="02020603020101020101" pitchFamily="18" charset="-127"/>
                    <a:cs typeface="Arial"/>
                    <a:sym typeface="Arial"/>
                  </a:rPr>
                  <a:t> 배경 지식</a:t>
                </a:r>
                <a:endParaRPr sz="3200" dirty="0">
                  <a:solidFill>
                    <a:srgbClr val="000000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1" name="텍스트 개체 틀 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1225274" y="1691015"/>
                <a:ext cx="10071852" cy="7189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텍스트 개체 틀 2"/>
              <p:cNvSpPr>
                <a:spLocks noGrp="1"/>
              </p:cNvSpPr>
              <p:nvPr>
                <p:ph type="body" idx="21"/>
              </p:nvPr>
            </p:nvSpPr>
            <p:spPr>
              <a:xfrm>
                <a:off x="1225273" y="2606856"/>
                <a:ext cx="10071852" cy="71895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ko-KR" sz="32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YiSunShin Dotum M" panose="02020603020101020101" pitchFamily="18" charset="-127"/>
                        <a:cs typeface="Arial"/>
                      </a:rPr>
                      <m:t>02.</m:t>
                    </m:r>
                    <m:r>
                      <a:rPr lang="ko-KR" altLang="en-US" sz="32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YiSunShin Dotum M" panose="02020603020101020101" pitchFamily="18" charset="-127"/>
                        <a:cs typeface="Arial"/>
                      </a:rPr>
                      <m:t> </m:t>
                    </m:r>
                  </m:oMath>
                </a14:m>
                <a:r>
                  <a:rPr lang="en-US" altLang="ko-KR" sz="3200" dirty="0">
                    <a:solidFill>
                      <a:srgbClr val="000000"/>
                    </a:solidFill>
                    <a:latin typeface="YiSunShin Dotum M" panose="02020603020101020101" pitchFamily="18" charset="-127"/>
                    <a:ea typeface="YiSunShin Dotum M" panose="02020603020101020101" pitchFamily="18" charset="-127"/>
                    <a:cs typeface="Arial"/>
                  </a:rPr>
                  <a:t>PQ-DPoL </a:t>
                </a:r>
                <a:r>
                  <a:rPr lang="ko-KR" altLang="en-US" sz="3200" dirty="0">
                    <a:solidFill>
                      <a:srgbClr val="000000"/>
                    </a:solidFill>
                    <a:latin typeface="YiSunShin Dotum M" panose="02020603020101020101" pitchFamily="18" charset="-127"/>
                    <a:ea typeface="YiSunShin Dotum M" panose="02020603020101020101" pitchFamily="18" charset="-127"/>
                    <a:cs typeface="Arial"/>
                  </a:rPr>
                  <a:t>동작과정</a:t>
                </a:r>
                <a:endParaRPr lang="en-US" sz="3200" dirty="0">
                  <a:solidFill>
                    <a:srgbClr val="000000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  <a:cs typeface="Arial"/>
                </a:endParaRPr>
              </a:p>
            </p:txBody>
          </p:sp>
        </mc:Choice>
        <mc:Fallback>
          <p:sp>
            <p:nvSpPr>
              <p:cNvPr id="62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xfrm>
                <a:off x="1225273" y="2606856"/>
                <a:ext cx="10071852" cy="7189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텍스트 개체 틀 3"/>
              <p:cNvSpPr>
                <a:spLocks noGrp="1"/>
              </p:cNvSpPr>
              <p:nvPr>
                <p:ph type="body" idx="22"/>
              </p:nvPr>
            </p:nvSpPr>
            <p:spPr>
              <a:xfrm>
                <a:off x="1225273" y="3526039"/>
                <a:ext cx="10071852" cy="71895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ko-KR" sz="32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YiSunShin Dotum M" panose="02020603020101020101" pitchFamily="18" charset="-127"/>
                        <a:cs typeface="Arial"/>
                      </a:rPr>
                      <m:t>03. </m:t>
                    </m:r>
                  </m:oMath>
                </a14:m>
                <a:r>
                  <a:rPr lang="en-US" altLang="ko-Kore-KR" sz="3200" dirty="0">
                    <a:solidFill>
                      <a:srgbClr val="000000"/>
                    </a:solidFill>
                    <a:latin typeface="YiSunShin Dotum M" panose="02020603020101020101" pitchFamily="18" charset="-127"/>
                    <a:ea typeface="YiSunShin Dotum M" panose="02020603020101020101" pitchFamily="18" charset="-127"/>
                    <a:cs typeface="Arial"/>
                  </a:rPr>
                  <a:t>성능 측정</a:t>
                </a:r>
                <a:endParaRPr lang="ko-KR" altLang="en-US" sz="3200" dirty="0">
                  <a:solidFill>
                    <a:srgbClr val="000000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  <a:cs typeface="Arial"/>
                </a:endParaRPr>
              </a:p>
            </p:txBody>
          </p:sp>
        </mc:Choice>
        <mc:Fallback>
          <p:sp>
            <p:nvSpPr>
              <p:cNvPr id="63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2"/>
              </p:nvPr>
            </p:nvSpPr>
            <p:spPr>
              <a:xfrm>
                <a:off x="1225273" y="3526039"/>
                <a:ext cx="10071852" cy="7189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텍스트 개체 틀 4"/>
              <p:cNvSpPr>
                <a:spLocks noGrp="1"/>
              </p:cNvSpPr>
              <p:nvPr>
                <p:ph type="body" idx="23"/>
              </p:nvPr>
            </p:nvSpPr>
            <p:spPr>
              <a:xfrm>
                <a:off x="1225275" y="4441880"/>
                <a:ext cx="10071849" cy="71895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YiSunShin Dotum M" panose="02020603020101020101" pitchFamily="18" charset="-127"/>
                          <a:cs typeface="Arial"/>
                        </a:rPr>
                        <m:t>04.</m:t>
                      </m:r>
                      <m:r>
                        <a:rPr lang="ko-KR" altLang="en-US" sz="32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YiSunShin Dotum M" panose="02020603020101020101" pitchFamily="18" charset="-127"/>
                          <a:cs typeface="Arial"/>
                        </a:rPr>
                        <m:t> </m:t>
                      </m:r>
                    </m:oMath>
                  </m:oMathPara>
                </a14:m>
                <a:endParaRPr sz="3200" dirty="0">
                  <a:solidFill>
                    <a:srgbClr val="000000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  <a:cs typeface="Arial"/>
                </a:endParaRPr>
              </a:p>
            </p:txBody>
          </p:sp>
        </mc:Choice>
        <mc:Fallback>
          <p:sp>
            <p:nvSpPr>
              <p:cNvPr id="64" name="텍스트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3"/>
              </p:nvPr>
            </p:nvSpPr>
            <p:spPr>
              <a:xfrm>
                <a:off x="1225275" y="4441880"/>
                <a:ext cx="10071849" cy="7189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8B54C1-8612-6CBF-6C30-204F7B5908EA}"/>
              </a:ext>
            </a:extLst>
          </p:cNvPr>
          <p:cNvSpPr txBox="1"/>
          <p:nvPr/>
        </p:nvSpPr>
        <p:spPr>
          <a:xfrm>
            <a:off x="1055591" y="757240"/>
            <a:ext cx="2495231" cy="769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ore-KR" sz="4400" b="1" dirty="0">
                <a:solidFill>
                  <a:schemeClr val="accent5">
                    <a:lumMod val="50000"/>
                  </a:schemeClr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Contents</a:t>
            </a:r>
            <a:endParaRPr kumimoji="0" lang="ko-Kore-KR" altLang="en-US" sz="4400" b="1" i="0" u="none" strike="noStrike" cap="none" spc="0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FillTx/>
              <a:latin typeface="YiSunShin Dotum M" panose="02020603020101020101" pitchFamily="18" charset="-127"/>
              <a:ea typeface="YiSunShin Dotum M" panose="02020603020101020101" pitchFamily="18" charset="-127"/>
              <a:sym typeface="Helvetica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4B53034-2CEF-8077-C68C-2D7AF069F243}"/>
              </a:ext>
            </a:extLst>
          </p:cNvPr>
          <p:cNvCxnSpPr>
            <a:cxnSpLocks/>
          </p:cNvCxnSpPr>
          <p:nvPr/>
        </p:nvCxnSpPr>
        <p:spPr>
          <a:xfrm>
            <a:off x="1055591" y="1436234"/>
            <a:ext cx="2987020" cy="0"/>
          </a:xfrm>
          <a:prstGeom prst="line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C4E4C1EE-65D4-A1FE-3855-E19EBD0DEA8C}"/>
              </a:ext>
            </a:extLst>
          </p:cNvPr>
          <p:cNvCxnSpPr>
            <a:cxnSpLocks/>
          </p:cNvCxnSpPr>
          <p:nvPr/>
        </p:nvCxnSpPr>
        <p:spPr>
          <a:xfrm>
            <a:off x="1055591" y="1485427"/>
            <a:ext cx="2808265" cy="0"/>
          </a:xfrm>
          <a:prstGeom prst="line">
            <a:avLst/>
          </a:prstGeom>
          <a:noFill/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16E48EF-9BE1-9EC9-4720-B647056E8E4C}"/>
              </a:ext>
            </a:extLst>
          </p:cNvPr>
          <p:cNvCxnSpPr>
            <a:cxnSpLocks/>
          </p:cNvCxnSpPr>
          <p:nvPr/>
        </p:nvCxnSpPr>
        <p:spPr>
          <a:xfrm>
            <a:off x="1055591" y="1533989"/>
            <a:ext cx="2643260" cy="0"/>
          </a:xfrm>
          <a:prstGeom prst="line">
            <a:avLst/>
          </a:prstGeom>
          <a:noFill/>
          <a:ln w="25400" cap="flat">
            <a:solidFill>
              <a:schemeClr val="accent5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4B6BD31-7A98-0A7E-BB57-671C12D80842}"/>
              </a:ext>
            </a:extLst>
          </p:cNvPr>
          <p:cNvCxnSpPr>
            <a:cxnSpLocks/>
          </p:cNvCxnSpPr>
          <p:nvPr/>
        </p:nvCxnSpPr>
        <p:spPr>
          <a:xfrm>
            <a:off x="1055591" y="1581322"/>
            <a:ext cx="2520729" cy="0"/>
          </a:xfrm>
          <a:prstGeom prst="line">
            <a:avLst/>
          </a:prstGeom>
          <a:noFill/>
          <a:ln w="25400" cap="flat">
            <a:solidFill>
              <a:schemeClr val="accent5">
                <a:lumMod val="20000"/>
                <a:lumOff val="8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52BF4FE-B724-7E1B-81AC-B1DBC593FD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876" y="4351343"/>
            <a:ext cx="10269378" cy="10704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11946599" y="6412231"/>
            <a:ext cx="245402" cy="37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67" name="제목 1"/>
          <p:cNvSpPr txBox="1">
            <a:spLocks noGrp="1"/>
          </p:cNvSpPr>
          <p:nvPr>
            <p:ph type="title"/>
          </p:nvPr>
        </p:nvSpPr>
        <p:spPr>
          <a:xfrm>
            <a:off x="411919" y="207747"/>
            <a:ext cx="11368162" cy="7621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ore-KR" sz="4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ore-KR" altLang="en-US" sz="4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서론</a:t>
            </a:r>
            <a:endParaRPr sz="4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8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411161" y="1152525"/>
            <a:ext cx="11369678" cy="50577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</a:pPr>
            <a:r>
              <a:rPr lang="ko-Kore-KR" altLang="en-US" sz="24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기존의 블록체인은 주로 </a:t>
            </a:r>
            <a:r>
              <a:rPr lang="en-US" altLang="ko-Kore-KR" sz="2400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ECC(</a:t>
            </a:r>
            <a:r>
              <a:rPr lang="en-US" altLang="ko-Kore-KR" sz="2400" dirty="0" err="1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Eliptic</a:t>
            </a:r>
            <a:r>
              <a:rPr lang="en-US" altLang="ko-Kore-KR" sz="2400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Curve Cryptography)</a:t>
            </a:r>
            <a:r>
              <a:rPr lang="ko-Kore-KR" altLang="en-US" sz="2400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기반의 전자서명 </a:t>
            </a:r>
            <a:r>
              <a:rPr lang="ko-Kore-KR" altLang="en-US" sz="24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사용</a:t>
            </a:r>
            <a:br>
              <a:rPr lang="en-US" altLang="ko-Kore-KR" sz="24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비트코인</a:t>
            </a:r>
            <a:r>
              <a:rPr lang="en-US" altLang="ko-KR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/</a:t>
            </a:r>
            <a:r>
              <a:rPr lang="ko-KR" altLang="en-US" sz="1600" dirty="0" err="1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이더리움의</a:t>
            </a:r>
            <a:r>
              <a:rPr lang="ko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secp256-k1)</a:t>
            </a:r>
          </a:p>
          <a:p>
            <a:pPr marL="342900" indent="-342900">
              <a:lnSpc>
                <a:spcPct val="150000"/>
              </a:lnSpc>
            </a:pPr>
            <a:endParaRPr lang="en-US" altLang="ko-Kore-KR" sz="2400" dirty="0"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</a:pPr>
            <a:r>
              <a:rPr lang="ko-Kore-KR" altLang="en-US" sz="24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그러나 두 가지 </a:t>
            </a:r>
            <a:r>
              <a:rPr lang="ko-KR" altLang="en-US" sz="24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이유</a:t>
            </a:r>
            <a:r>
              <a:rPr lang="ko-Kore-KR" altLang="en-US" sz="24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로</a:t>
            </a:r>
            <a:r>
              <a:rPr lang="ko-KR" altLang="en-US" sz="24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ore-KR" sz="2400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ECC</a:t>
            </a:r>
            <a:r>
              <a:rPr lang="ko-Kore-KR" altLang="en-US" sz="2400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를 </a:t>
            </a:r>
            <a:r>
              <a:rPr lang="en-US" altLang="ko-Kore-KR" sz="2400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PQC(Post-Quantum Cryptography)</a:t>
            </a:r>
            <a:r>
              <a:rPr lang="ko-Kore-KR" altLang="en-US" sz="2400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로 변경</a:t>
            </a:r>
            <a:br>
              <a:rPr lang="en-US" altLang="ko-Kore-KR" sz="24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1. Shor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알고리즘</a:t>
            </a:r>
            <a:b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양자 컴퓨터의 발전</a:t>
            </a:r>
            <a:endParaRPr lang="en-US" altLang="ko-Kore-KR" sz="2400" dirty="0"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5606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11946599" y="6412231"/>
            <a:ext cx="245402" cy="37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67" name="제목 1"/>
          <p:cNvSpPr txBox="1">
            <a:spLocks noGrp="1"/>
          </p:cNvSpPr>
          <p:nvPr>
            <p:ph type="title"/>
          </p:nvPr>
        </p:nvSpPr>
        <p:spPr>
          <a:xfrm>
            <a:off x="411919" y="207747"/>
            <a:ext cx="11368162" cy="762165"/>
          </a:xfrm>
          <a:prstGeom prst="rect">
            <a:avLst/>
          </a:prstGeom>
        </p:spPr>
        <p:txBody>
          <a:bodyPr/>
          <a:lstStyle/>
          <a:p>
            <a:r>
              <a:rPr lang="en-US" sz="4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sz="4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배경</a:t>
            </a:r>
            <a:r>
              <a:rPr lang="en-US" sz="4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sz="4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지식</a:t>
            </a:r>
            <a:endParaRPr sz="4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8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411161" y="1152525"/>
            <a:ext cx="11369678" cy="50577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altLang="ko-KR" sz="2400" b="1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CRYSTALS-</a:t>
            </a:r>
            <a:r>
              <a:rPr lang="en-US" altLang="ko-KR" sz="2400" b="1" dirty="0" err="1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Dilithium</a:t>
            </a:r>
            <a:endParaRPr lang="en-US" altLang="ko-KR" sz="2400" b="1" dirty="0">
              <a:solidFill>
                <a:schemeClr val="tx1"/>
              </a:solidFill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  <a:p>
            <a:pPr marL="838200" lvl="1" indent="-342900">
              <a:lnSpc>
                <a:spcPct val="100000"/>
              </a:lnSpc>
            </a:pPr>
            <a:r>
              <a:rPr lang="en-US" altLang="ko-KR" sz="2000" b="1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LWE(</a:t>
            </a:r>
            <a:r>
              <a:rPr lang="en-US" altLang="ko-KR" sz="2000" b="1" dirty="0" err="1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Learing</a:t>
            </a:r>
            <a:r>
              <a:rPr lang="en-US" altLang="ko-KR" sz="2000" b="1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With Error) </a:t>
            </a:r>
            <a:r>
              <a:rPr lang="ko-KR" altLang="en-US" sz="2000" b="1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기반의 격자 기반 전자 서명 알고리즘</a:t>
            </a:r>
            <a:endParaRPr lang="en-US" altLang="ko-KR" sz="2000" b="1" dirty="0">
              <a:solidFill>
                <a:schemeClr val="tx1"/>
              </a:solidFill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  <a:p>
            <a:pPr marL="838200" lvl="1" indent="-342900">
              <a:lnSpc>
                <a:spcPct val="10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보안 수준에 따라 </a:t>
            </a:r>
            <a:r>
              <a:rPr lang="en-US" altLang="ko-KR" sz="2000" b="1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Dilithium-2, 3, 5</a:t>
            </a:r>
            <a:r>
              <a:rPr lang="ko-KR" altLang="en-US" sz="2000" b="1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가 존재</a:t>
            </a:r>
            <a:endParaRPr lang="en-US" altLang="ko-KR" sz="2000" b="1" dirty="0">
              <a:solidFill>
                <a:schemeClr val="tx1"/>
              </a:solidFill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A904F9-4A12-238D-CCC2-69D283CF1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463738"/>
              </p:ext>
            </p:extLst>
          </p:nvPr>
        </p:nvGraphicFramePr>
        <p:xfrm>
          <a:off x="411540" y="3050972"/>
          <a:ext cx="11368920" cy="2734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3784">
                  <a:extLst>
                    <a:ext uri="{9D8B030D-6E8A-4147-A177-3AD203B41FA5}">
                      <a16:colId xmlns:a16="http://schemas.microsoft.com/office/drawing/2014/main" val="4143809337"/>
                    </a:ext>
                  </a:extLst>
                </a:gridCol>
                <a:gridCol w="2273784">
                  <a:extLst>
                    <a:ext uri="{9D8B030D-6E8A-4147-A177-3AD203B41FA5}">
                      <a16:colId xmlns:a16="http://schemas.microsoft.com/office/drawing/2014/main" val="2933282098"/>
                    </a:ext>
                  </a:extLst>
                </a:gridCol>
                <a:gridCol w="2273784">
                  <a:extLst>
                    <a:ext uri="{9D8B030D-6E8A-4147-A177-3AD203B41FA5}">
                      <a16:colId xmlns:a16="http://schemas.microsoft.com/office/drawing/2014/main" val="2603359856"/>
                    </a:ext>
                  </a:extLst>
                </a:gridCol>
                <a:gridCol w="2273784">
                  <a:extLst>
                    <a:ext uri="{9D8B030D-6E8A-4147-A177-3AD203B41FA5}">
                      <a16:colId xmlns:a16="http://schemas.microsoft.com/office/drawing/2014/main" val="1307334369"/>
                    </a:ext>
                  </a:extLst>
                </a:gridCol>
                <a:gridCol w="2273784">
                  <a:extLst>
                    <a:ext uri="{9D8B030D-6E8A-4147-A177-3AD203B41FA5}">
                      <a16:colId xmlns:a16="http://schemas.microsoft.com/office/drawing/2014/main" val="274693584"/>
                    </a:ext>
                  </a:extLst>
                </a:gridCol>
              </a:tblGrid>
              <a:tr h="683577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NIST level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Public key size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Private key size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Signature size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562646"/>
                  </a:ext>
                </a:extLst>
              </a:tr>
              <a:tr h="6835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Dilithium-2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1,312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2,528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2,420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854015"/>
                  </a:ext>
                </a:extLst>
              </a:tr>
              <a:tr h="6835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Dilithium-3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1,952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4,000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3,293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261245"/>
                  </a:ext>
                </a:extLst>
              </a:tr>
              <a:tr h="6835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Dilithium-5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5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2,592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4,864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4,595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31305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C64F34A-8851-81F4-8294-7F8FD2F0F454}"/>
              </a:ext>
            </a:extLst>
          </p:cNvPr>
          <p:cNvSpPr txBox="1"/>
          <p:nvPr/>
        </p:nvSpPr>
        <p:spPr>
          <a:xfrm>
            <a:off x="3686432" y="5813126"/>
            <a:ext cx="481913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YiSunShin Dotum M" panose="02020603020101020101" pitchFamily="18" charset="-127"/>
                <a:ea typeface="YiSunShin Dotum M" panose="02020603020101020101" pitchFamily="18" charset="-127"/>
                <a:sym typeface="Helvetica"/>
              </a:rPr>
              <a:t>Details of CRYSTALS-</a:t>
            </a:r>
            <a:r>
              <a:rPr kumimoji="0" lang="en-US" altLang="ko-Kore-KR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YiSunShin Dotum M" panose="02020603020101020101" pitchFamily="18" charset="-127"/>
                <a:ea typeface="YiSunShin Dotum M" panose="02020603020101020101" pitchFamily="18" charset="-127"/>
                <a:sym typeface="Helvetica"/>
              </a:rPr>
              <a:t>Dilithium</a:t>
            </a:r>
            <a:r>
              <a:rPr kumimoji="0" lang="en-US" altLang="ko-Kore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YiSunShin Dotum M" panose="02020603020101020101" pitchFamily="18" charset="-127"/>
                <a:ea typeface="YiSunShin Dotum M" panose="02020603020101020101" pitchFamily="18" charset="-127"/>
                <a:sym typeface="Helvetica"/>
              </a:rPr>
              <a:t> (unit: Bytes)</a:t>
            </a:r>
            <a:endParaRPr kumimoji="0" lang="ko-Kore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YiSunShin Dotum M" panose="02020603020101020101" pitchFamily="18" charset="-127"/>
              <a:ea typeface="YiSunShin Dotum M" panose="02020603020101020101" pitchFamily="18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1655449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11946599" y="6412231"/>
            <a:ext cx="245402" cy="37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67" name="제목 1"/>
          <p:cNvSpPr txBox="1">
            <a:spLocks noGrp="1"/>
          </p:cNvSpPr>
          <p:nvPr>
            <p:ph type="title"/>
          </p:nvPr>
        </p:nvSpPr>
        <p:spPr>
          <a:xfrm>
            <a:off x="411919" y="207747"/>
            <a:ext cx="11368162" cy="762165"/>
          </a:xfrm>
          <a:prstGeom prst="rect">
            <a:avLst/>
          </a:prstGeom>
        </p:spPr>
        <p:txBody>
          <a:bodyPr/>
          <a:lstStyle/>
          <a:p>
            <a:r>
              <a:rPr lang="en-US" sz="4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sz="4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배경</a:t>
            </a:r>
            <a:r>
              <a:rPr lang="en-US" sz="4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sz="4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지식</a:t>
            </a:r>
            <a:endParaRPr sz="4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8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411161" y="1152525"/>
            <a:ext cx="11369678" cy="50577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altLang="ko-KR" sz="2400" b="1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Falcon</a:t>
            </a:r>
          </a:p>
          <a:p>
            <a:pPr marL="838200" lvl="1" indent="-342900">
              <a:lnSpc>
                <a:spcPct val="100000"/>
              </a:lnSpc>
            </a:pPr>
            <a:r>
              <a:rPr lang="en-US" altLang="ko-KR" sz="2000" b="1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SIS(Short Integer Solution) </a:t>
            </a:r>
            <a:r>
              <a:rPr lang="ko-KR" altLang="en-US" sz="2000" b="1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기반의 격자 기반 전자서명 알고리즘</a:t>
            </a:r>
            <a:endParaRPr lang="en-US" altLang="ko-KR" sz="2000" b="1" dirty="0">
              <a:solidFill>
                <a:schemeClr val="tx1"/>
              </a:solidFill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  <a:p>
            <a:pPr marL="838200" lvl="1" indent="-342900">
              <a:lnSpc>
                <a:spcPct val="10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보안 수준에 따라 </a:t>
            </a:r>
            <a:r>
              <a:rPr lang="en-US" altLang="ko-KR" sz="2000" b="1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Falcon-512, 1024</a:t>
            </a:r>
            <a:r>
              <a:rPr lang="ko-KR" altLang="en-US" sz="2000" b="1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가 존재</a:t>
            </a:r>
            <a:endParaRPr lang="en-US" altLang="ko-KR" sz="2000" b="1" dirty="0">
              <a:solidFill>
                <a:schemeClr val="tx1"/>
              </a:solidFill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  <a:p>
            <a:pPr marL="495300" lvl="1" indent="0">
              <a:lnSpc>
                <a:spcPct val="100000"/>
              </a:lnSpc>
              <a:buNone/>
            </a:pPr>
            <a:endParaRPr lang="en-US" altLang="ko-KR" sz="2000" b="1" dirty="0">
              <a:solidFill>
                <a:schemeClr val="tx1"/>
              </a:solidFill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A904F9-4A12-238D-CCC2-69D283CF1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341580"/>
              </p:ext>
            </p:extLst>
          </p:nvPr>
        </p:nvGraphicFramePr>
        <p:xfrm>
          <a:off x="411539" y="3256918"/>
          <a:ext cx="11368920" cy="20507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3784">
                  <a:extLst>
                    <a:ext uri="{9D8B030D-6E8A-4147-A177-3AD203B41FA5}">
                      <a16:colId xmlns:a16="http://schemas.microsoft.com/office/drawing/2014/main" val="4143809337"/>
                    </a:ext>
                  </a:extLst>
                </a:gridCol>
                <a:gridCol w="2273784">
                  <a:extLst>
                    <a:ext uri="{9D8B030D-6E8A-4147-A177-3AD203B41FA5}">
                      <a16:colId xmlns:a16="http://schemas.microsoft.com/office/drawing/2014/main" val="2933282098"/>
                    </a:ext>
                  </a:extLst>
                </a:gridCol>
                <a:gridCol w="2273784">
                  <a:extLst>
                    <a:ext uri="{9D8B030D-6E8A-4147-A177-3AD203B41FA5}">
                      <a16:colId xmlns:a16="http://schemas.microsoft.com/office/drawing/2014/main" val="2603359856"/>
                    </a:ext>
                  </a:extLst>
                </a:gridCol>
                <a:gridCol w="2273784">
                  <a:extLst>
                    <a:ext uri="{9D8B030D-6E8A-4147-A177-3AD203B41FA5}">
                      <a16:colId xmlns:a16="http://schemas.microsoft.com/office/drawing/2014/main" val="1307334369"/>
                    </a:ext>
                  </a:extLst>
                </a:gridCol>
                <a:gridCol w="2273784">
                  <a:extLst>
                    <a:ext uri="{9D8B030D-6E8A-4147-A177-3AD203B41FA5}">
                      <a16:colId xmlns:a16="http://schemas.microsoft.com/office/drawing/2014/main" val="274693584"/>
                    </a:ext>
                  </a:extLst>
                </a:gridCol>
              </a:tblGrid>
              <a:tr h="683577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NIST level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Public key size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Private key size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Signature size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562646"/>
                  </a:ext>
                </a:extLst>
              </a:tr>
              <a:tr h="6835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Falcon-512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897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</a:t>
                      </a: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,</a:t>
                      </a:r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281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666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854015"/>
                  </a:ext>
                </a:extLst>
              </a:tr>
              <a:tr h="6835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Falcon-1024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5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1,793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2,305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1,280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2612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C64F34A-8851-81F4-8294-7F8FD2F0F454}"/>
              </a:ext>
            </a:extLst>
          </p:cNvPr>
          <p:cNvSpPr txBox="1"/>
          <p:nvPr/>
        </p:nvSpPr>
        <p:spPr>
          <a:xfrm>
            <a:off x="3686431" y="5336147"/>
            <a:ext cx="481913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YiSunShin Dotum M" panose="02020603020101020101" pitchFamily="18" charset="-127"/>
                <a:ea typeface="YiSunShin Dotum M" panose="02020603020101020101" pitchFamily="18" charset="-127"/>
                <a:sym typeface="Helvetica"/>
              </a:rPr>
              <a:t>Details of Falcon (unit: Bytes)</a:t>
            </a:r>
            <a:endParaRPr kumimoji="0" lang="ko-Kore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YiSunShin Dotum M" panose="02020603020101020101" pitchFamily="18" charset="-127"/>
              <a:ea typeface="YiSunShin Dotum M" panose="02020603020101020101" pitchFamily="18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626396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11946599" y="6412231"/>
            <a:ext cx="245402" cy="37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67" name="제목 1"/>
          <p:cNvSpPr txBox="1">
            <a:spLocks noGrp="1"/>
          </p:cNvSpPr>
          <p:nvPr>
            <p:ph type="title"/>
          </p:nvPr>
        </p:nvSpPr>
        <p:spPr>
          <a:xfrm>
            <a:off x="411919" y="207747"/>
            <a:ext cx="11368162" cy="762165"/>
          </a:xfrm>
          <a:prstGeom prst="rect">
            <a:avLst/>
          </a:prstGeom>
        </p:spPr>
        <p:txBody>
          <a:bodyPr/>
          <a:lstStyle/>
          <a:p>
            <a:r>
              <a:rPr lang="en-US" sz="4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sz="4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배경</a:t>
            </a:r>
            <a:r>
              <a:rPr lang="en-US" sz="4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sz="4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지식</a:t>
            </a:r>
            <a:endParaRPr sz="4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8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411161" y="1152525"/>
            <a:ext cx="11369678" cy="50577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altLang="ko-KR" sz="2400" b="1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SPHINCS+</a:t>
            </a:r>
          </a:p>
          <a:p>
            <a:pPr marL="838200" lvl="1" indent="-342900">
              <a:lnSpc>
                <a:spcPct val="100000"/>
              </a:lnSpc>
            </a:pPr>
            <a:r>
              <a:rPr lang="en-US" altLang="ko-KR" sz="2000" b="1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SHAKE256, SHA-256 </a:t>
            </a:r>
            <a:r>
              <a:rPr lang="ko-KR" altLang="en-US" sz="2000" b="1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그리고 </a:t>
            </a:r>
            <a:r>
              <a:rPr lang="en-US" altLang="ko-KR" sz="2000" b="1" dirty="0" err="1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Haraka</a:t>
            </a:r>
            <a:r>
              <a:rPr lang="ko-KR" altLang="en-US" sz="2000" b="1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기반의 해시 기반 알고리즘</a:t>
            </a:r>
            <a:endParaRPr lang="en-US" altLang="ko-KR" sz="2000" b="1" dirty="0">
              <a:solidFill>
                <a:schemeClr val="tx1"/>
              </a:solidFill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  <a:p>
            <a:pPr marL="838200" lvl="1" indent="-342900">
              <a:lnSpc>
                <a:spcPct val="10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상태를 저장하지 않는 </a:t>
            </a:r>
            <a:r>
              <a:rPr lang="en-US" altLang="ko-KR" sz="2000" b="1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Stateless </a:t>
            </a:r>
            <a:r>
              <a:rPr lang="ko-KR" altLang="en-US" sz="2000" b="1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알고리즘</a:t>
            </a:r>
            <a:endParaRPr lang="en-US" altLang="ko-KR" sz="2000" b="1" dirty="0">
              <a:solidFill>
                <a:schemeClr val="tx1"/>
              </a:solidFill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B07690F-E536-5DE9-DB27-8B46020C4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924919"/>
              </p:ext>
            </p:extLst>
          </p:nvPr>
        </p:nvGraphicFramePr>
        <p:xfrm>
          <a:off x="411161" y="3051281"/>
          <a:ext cx="11368920" cy="2734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3784">
                  <a:extLst>
                    <a:ext uri="{9D8B030D-6E8A-4147-A177-3AD203B41FA5}">
                      <a16:colId xmlns:a16="http://schemas.microsoft.com/office/drawing/2014/main" val="4143809337"/>
                    </a:ext>
                  </a:extLst>
                </a:gridCol>
                <a:gridCol w="2273784">
                  <a:extLst>
                    <a:ext uri="{9D8B030D-6E8A-4147-A177-3AD203B41FA5}">
                      <a16:colId xmlns:a16="http://schemas.microsoft.com/office/drawing/2014/main" val="2933282098"/>
                    </a:ext>
                  </a:extLst>
                </a:gridCol>
                <a:gridCol w="2273784">
                  <a:extLst>
                    <a:ext uri="{9D8B030D-6E8A-4147-A177-3AD203B41FA5}">
                      <a16:colId xmlns:a16="http://schemas.microsoft.com/office/drawing/2014/main" val="2603359856"/>
                    </a:ext>
                  </a:extLst>
                </a:gridCol>
                <a:gridCol w="2273784">
                  <a:extLst>
                    <a:ext uri="{9D8B030D-6E8A-4147-A177-3AD203B41FA5}">
                      <a16:colId xmlns:a16="http://schemas.microsoft.com/office/drawing/2014/main" val="1307334369"/>
                    </a:ext>
                  </a:extLst>
                </a:gridCol>
                <a:gridCol w="2273784">
                  <a:extLst>
                    <a:ext uri="{9D8B030D-6E8A-4147-A177-3AD203B41FA5}">
                      <a16:colId xmlns:a16="http://schemas.microsoft.com/office/drawing/2014/main" val="274693584"/>
                    </a:ext>
                  </a:extLst>
                </a:gridCol>
              </a:tblGrid>
              <a:tr h="683577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NIST level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Public key size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Private key size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Signature size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562646"/>
                  </a:ext>
                </a:extLst>
              </a:tr>
              <a:tr h="6835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SPHINCS+ </a:t>
                      </a:r>
                    </a:p>
                    <a:p>
                      <a:pPr algn="ctr"/>
                      <a:r>
                        <a:rPr lang="en-US" altLang="ko-Kore-KR" sz="14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(SHA256-128f simple)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32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64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17,088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854015"/>
                  </a:ext>
                </a:extLst>
              </a:tr>
              <a:tr h="6835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SPHINCS+</a:t>
                      </a:r>
                    </a:p>
                    <a:p>
                      <a:pPr algn="ctr"/>
                      <a:r>
                        <a:rPr lang="en-US" altLang="ko-Kore-KR" sz="14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(SHA256-192f simple)</a:t>
                      </a:r>
                      <a:endParaRPr lang="ko-Kore-KR" altLang="en-US" sz="1400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48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96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35,664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261245"/>
                  </a:ext>
                </a:extLst>
              </a:tr>
              <a:tr h="6835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SPHINCS+</a:t>
                      </a:r>
                    </a:p>
                    <a:p>
                      <a:pPr algn="ctr"/>
                      <a:r>
                        <a:rPr lang="en-US" altLang="ko-Kore-KR" sz="14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(SHA256-256f simple)</a:t>
                      </a:r>
                      <a:endParaRPr lang="ko-Kore-KR" altLang="en-US" sz="1400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5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64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128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49,856</a:t>
                      </a:r>
                      <a:endParaRPr lang="ko-Kore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3130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FEA9CC9-52B4-C564-9591-0A448DBD260C}"/>
              </a:ext>
            </a:extLst>
          </p:cNvPr>
          <p:cNvSpPr txBox="1"/>
          <p:nvPr/>
        </p:nvSpPr>
        <p:spPr>
          <a:xfrm>
            <a:off x="3686053" y="5813126"/>
            <a:ext cx="481913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YiSunShin Dotum M" panose="02020603020101020101" pitchFamily="18" charset="-127"/>
                <a:ea typeface="YiSunShin Dotum M" panose="02020603020101020101" pitchFamily="18" charset="-127"/>
                <a:sym typeface="Helvetica"/>
              </a:rPr>
              <a:t>Details of </a:t>
            </a:r>
            <a:r>
              <a:rPr lang="en-US" altLang="ko-Kore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SPHINCS+</a:t>
            </a:r>
            <a:r>
              <a:rPr kumimoji="0" lang="en-US" altLang="ko-Kore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YiSunShin Dotum M" panose="02020603020101020101" pitchFamily="18" charset="-127"/>
                <a:ea typeface="YiSunShin Dotum M" panose="02020603020101020101" pitchFamily="18" charset="-127"/>
                <a:sym typeface="Helvetica"/>
              </a:rPr>
              <a:t> (unit: Bytes)</a:t>
            </a:r>
            <a:endParaRPr kumimoji="0" lang="ko-Kore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YiSunShin Dotum M" panose="02020603020101020101" pitchFamily="18" charset="-127"/>
              <a:ea typeface="YiSunShin Dotum M" panose="02020603020101020101" pitchFamily="18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0324347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11946599" y="6412231"/>
            <a:ext cx="245402" cy="37522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67" name="제목 1"/>
          <p:cNvSpPr txBox="1">
            <a:spLocks noGrp="1"/>
          </p:cNvSpPr>
          <p:nvPr>
            <p:ph type="title"/>
          </p:nvPr>
        </p:nvSpPr>
        <p:spPr>
          <a:xfrm>
            <a:off x="411919" y="207747"/>
            <a:ext cx="11368162" cy="762165"/>
          </a:xfrm>
          <a:prstGeom prst="rect">
            <a:avLst/>
          </a:prstGeom>
        </p:spPr>
        <p:txBody>
          <a:bodyPr/>
          <a:lstStyle/>
          <a:p>
            <a:r>
              <a:rPr lang="en-US" sz="4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PQ-</a:t>
            </a:r>
            <a:r>
              <a:rPr lang="en-US" sz="4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DPoL</a:t>
            </a:r>
            <a:r>
              <a:rPr lang="en-US" sz="4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sz="4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동작과정</a:t>
            </a:r>
            <a:endParaRPr sz="4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8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411919" y="1152525"/>
            <a:ext cx="11368920" cy="50577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4800" indent="-342900">
              <a:lnSpc>
                <a:spcPct val="100000"/>
              </a:lnSpc>
            </a:pPr>
            <a:r>
              <a:rPr lang="en-US" sz="2400" b="1" dirty="0" err="1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시스템</a:t>
            </a:r>
            <a:r>
              <a:rPr lang="en-US" sz="2400" b="1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구조</a:t>
            </a:r>
            <a:endParaRPr lang="en-US" sz="2400" b="1" dirty="0">
              <a:solidFill>
                <a:schemeClr val="tx1"/>
              </a:solidFill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00000"/>
              </a:lnSpc>
            </a:pPr>
            <a:r>
              <a:rPr lang="ko-KR" altLang="en-US" sz="2000" b="1" dirty="0">
                <a:solidFill>
                  <a:schemeClr val="accent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위임</a:t>
            </a:r>
            <a:r>
              <a:rPr lang="en-US" sz="20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단계와</a:t>
            </a:r>
            <a:r>
              <a:rPr lang="en-US" sz="20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b="1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합의</a:t>
            </a:r>
            <a:r>
              <a:rPr lang="en-US" sz="20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단계로</a:t>
            </a:r>
            <a:r>
              <a:rPr lang="en-US" sz="20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구성</a:t>
            </a:r>
            <a:endParaRPr lang="en-US" altLang="ko-KR" sz="2000" dirty="0">
              <a:solidFill>
                <a:schemeClr val="tx1"/>
              </a:solidFill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  <a:p>
            <a:pPr marL="304800" indent="-342900">
              <a:lnSpc>
                <a:spcPct val="100000"/>
              </a:lnSpc>
            </a:pPr>
            <a:endParaRPr lang="ko-KR" altLang="en-US" sz="2000" dirty="0"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927B72-F916-1C80-8383-46E12217A9E7}"/>
              </a:ext>
            </a:extLst>
          </p:cNvPr>
          <p:cNvGrpSpPr/>
          <p:nvPr/>
        </p:nvGrpSpPr>
        <p:grpSpPr>
          <a:xfrm>
            <a:off x="1232851" y="2114256"/>
            <a:ext cx="9726298" cy="4597004"/>
            <a:chOff x="1386196" y="2101244"/>
            <a:chExt cx="9726298" cy="4597004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B8F3D390-C256-5108-2C14-AC41CBC9D8A9}"/>
                </a:ext>
              </a:extLst>
            </p:cNvPr>
            <p:cNvSpPr/>
            <p:nvPr/>
          </p:nvSpPr>
          <p:spPr>
            <a:xfrm>
              <a:off x="1386196" y="2462666"/>
              <a:ext cx="3503782" cy="4227676"/>
            </a:xfrm>
            <a:prstGeom prst="roundRect">
              <a:avLst>
                <a:gd name="adj" fmla="val 2927"/>
              </a:avLst>
            </a:prstGeom>
            <a:solidFill>
              <a:schemeClr val="bg1">
                <a:alpha val="15000"/>
              </a:schemeClr>
            </a:solidFill>
            <a:ln w="25400" cap="flat">
              <a:solidFill>
                <a:schemeClr val="accent2"/>
              </a:solidFill>
              <a:prstDash val="sys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"/>
              </a:endParaRPr>
            </a:p>
          </p:txBody>
        </p:sp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7DA40ECB-974E-B809-55F6-EEFCFDD60F37}"/>
                </a:ext>
              </a:extLst>
            </p:cNvPr>
            <p:cNvSpPr/>
            <p:nvPr/>
          </p:nvSpPr>
          <p:spPr>
            <a:xfrm>
              <a:off x="4934870" y="2470572"/>
              <a:ext cx="3161942" cy="4227676"/>
            </a:xfrm>
            <a:prstGeom prst="roundRect">
              <a:avLst>
                <a:gd name="adj" fmla="val 2973"/>
              </a:avLst>
            </a:prstGeom>
            <a:solidFill>
              <a:schemeClr val="bg1">
                <a:alpha val="14655"/>
              </a:schemeClr>
            </a:solidFill>
            <a:ln w="25400" cap="flat">
              <a:solidFill>
                <a:schemeClr val="accent6"/>
              </a:solidFill>
              <a:prstDash val="sys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697A936-7AFE-9A66-CFFC-41760ED72CB2}"/>
                    </a:ext>
                  </a:extLst>
                </p:cNvPr>
                <p:cNvSpPr txBox="1"/>
                <p:nvPr/>
              </p:nvSpPr>
              <p:spPr>
                <a:xfrm>
                  <a:off x="2100786" y="2101244"/>
                  <a:ext cx="2085173" cy="3693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r>
                        <a:rPr kumimoji="0" lang="en-US" altLang="ko-Kore-KR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𝟏</m:t>
                      </m:r>
                      <m:r>
                        <a:rPr kumimoji="0" lang="en-US" altLang="ko-Kore-KR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. </m:t>
                      </m:r>
                    </m:oMath>
                  </a14:m>
                  <a:r>
                    <a:rPr kumimoji="0" lang="ko-Kore-KR" altLang="en-US" sz="1800" b="1" i="0" u="none" strike="noStrike" cap="none" spc="0" normalizeH="0" baseline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FillTx/>
                      <a:latin typeface="YiSunShin Dotum M" panose="02020603020101020101" pitchFamily="18" charset="-127"/>
                      <a:ea typeface="YiSunShin Dotum M" panose="02020603020101020101" pitchFamily="18" charset="-127"/>
                      <a:sym typeface="Helvetica"/>
                    </a:rPr>
                    <a:t>위임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697A936-7AFE-9A66-CFFC-41760ED72C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0786" y="2101244"/>
                  <a:ext cx="2085173" cy="369328"/>
                </a:xfrm>
                <a:prstGeom prst="rect">
                  <a:avLst/>
                </a:prstGeom>
                <a:blipFill>
                  <a:blip r:embed="rId3"/>
                  <a:stretch>
                    <a:fillRect t="-6667" b="-2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6BDD508-0F95-8173-2A29-81B2D1B953BF}"/>
                    </a:ext>
                  </a:extLst>
                </p:cNvPr>
                <p:cNvSpPr txBox="1"/>
                <p:nvPr/>
              </p:nvSpPr>
              <p:spPr>
                <a:xfrm>
                  <a:off x="5476893" y="2122642"/>
                  <a:ext cx="2085173" cy="3693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r>
                        <a:rPr kumimoji="0" lang="en-US" altLang="ko-Kore-KR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𝟐</m:t>
                      </m:r>
                      <m:r>
                        <a:rPr kumimoji="0" lang="en-US" altLang="ko-Kore-KR" sz="1800" b="1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. </m:t>
                      </m:r>
                    </m:oMath>
                  </a14:m>
                  <a:r>
                    <a:rPr kumimoji="0" lang="ko-Kore-KR" altLang="en-US" sz="1800" b="1" i="0" u="none" strike="noStrike" cap="none" spc="0" normalizeH="0" baseline="0" dirty="0">
                      <a:ln>
                        <a:noFill/>
                      </a:ln>
                      <a:solidFill>
                        <a:schemeClr val="accent6"/>
                      </a:solidFill>
                      <a:effectLst/>
                      <a:uFillTx/>
                      <a:latin typeface="YiSunShin Dotum M" panose="02020603020101020101" pitchFamily="18" charset="-127"/>
                      <a:ea typeface="YiSunShin Dotum M" panose="02020603020101020101" pitchFamily="18" charset="-127"/>
                      <a:sym typeface="Helvetica"/>
                    </a:rPr>
                    <a:t>합의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6BDD508-0F95-8173-2A29-81B2D1B953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6893" y="2122642"/>
                  <a:ext cx="2085173" cy="369328"/>
                </a:xfrm>
                <a:prstGeom prst="rect">
                  <a:avLst/>
                </a:prstGeom>
                <a:blipFill>
                  <a:blip r:embed="rId4"/>
                  <a:stretch>
                    <a:fillRect t="-6667" b="-2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08EC360B-2083-42BA-0209-28D04151F85C}"/>
                </a:ext>
              </a:extLst>
            </p:cNvPr>
            <p:cNvSpPr/>
            <p:nvPr/>
          </p:nvSpPr>
          <p:spPr>
            <a:xfrm>
              <a:off x="8337858" y="2922715"/>
              <a:ext cx="2774636" cy="2784236"/>
            </a:xfrm>
            <a:prstGeom prst="roundRect">
              <a:avLst>
                <a:gd name="adj" fmla="val 2973"/>
              </a:avLst>
            </a:prstGeom>
            <a:solidFill>
              <a:schemeClr val="bg1">
                <a:alpha val="14655"/>
              </a:schemeClr>
            </a:solidFill>
            <a:ln w="25400" cap="flat">
              <a:solidFill>
                <a:srgbClr val="0070C0"/>
              </a:solidFill>
              <a:prstDash val="sys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367B3AE-906E-4BAA-F517-F94020B3FF51}"/>
                </a:ext>
              </a:extLst>
            </p:cNvPr>
            <p:cNvGrpSpPr/>
            <p:nvPr/>
          </p:nvGrpSpPr>
          <p:grpSpPr>
            <a:xfrm>
              <a:off x="1635571" y="2721291"/>
              <a:ext cx="9467495" cy="3690940"/>
              <a:chOff x="1050008" y="729816"/>
              <a:chExt cx="8520929" cy="3490069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849B71-1FE6-8ED6-36F4-51C59D7C10A5}"/>
                  </a:ext>
                </a:extLst>
              </p:cNvPr>
              <p:cNvSpPr txBox="1"/>
              <p:nvPr/>
            </p:nvSpPr>
            <p:spPr>
              <a:xfrm>
                <a:off x="4179596" y="3351987"/>
                <a:ext cx="2522787" cy="320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600" b="1" dirty="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검증된 블록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1C1260-B20A-E4C1-6292-54AA79E7E775}"/>
                  </a:ext>
                </a:extLst>
              </p:cNvPr>
              <p:cNvSpPr txBox="1"/>
              <p:nvPr/>
            </p:nvSpPr>
            <p:spPr>
              <a:xfrm>
                <a:off x="4179504" y="729816"/>
                <a:ext cx="2522787" cy="320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b="1" dirty="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PQ-Transactions</a:t>
                </a:r>
                <a:endParaRPr kumimoji="1" lang="ko-KR" altLang="en-US" sz="1600" b="1" dirty="0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41F49FC-8143-D901-12E7-FEBE0F559BCE}"/>
                  </a:ext>
                </a:extLst>
              </p:cNvPr>
              <p:cNvSpPr txBox="1"/>
              <p:nvPr/>
            </p:nvSpPr>
            <p:spPr>
              <a:xfrm>
                <a:off x="4179596" y="3894658"/>
                <a:ext cx="2522787" cy="320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600" b="1" dirty="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블록체인에 추가</a:t>
                </a:r>
              </a:p>
            </p:txBody>
          </p:sp>
          <p:sp>
            <p:nvSpPr>
              <p:cNvPr id="80" name="모서리가 둥근 직사각형 79">
                <a:extLst>
                  <a:ext uri="{FF2B5EF4-FFF2-40B4-BE49-F238E27FC236}">
                    <a16:creationId xmlns:a16="http://schemas.microsoft.com/office/drawing/2014/main" id="{C17A466B-55FC-67B6-2EE3-7FBF1A32BD1B}"/>
                  </a:ext>
                </a:extLst>
              </p:cNvPr>
              <p:cNvSpPr/>
              <p:nvPr/>
            </p:nvSpPr>
            <p:spPr>
              <a:xfrm>
                <a:off x="4346389" y="1665591"/>
                <a:ext cx="2189018" cy="1482279"/>
              </a:xfrm>
              <a:prstGeom prst="roundRect">
                <a:avLst>
                  <a:gd name="adj" fmla="val 3068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 dirty="0"/>
              </a:p>
            </p:txBody>
          </p:sp>
          <p:sp>
            <p:nvSpPr>
              <p:cNvPr id="81" name="모서리가 둥근 직사각형 80">
                <a:extLst>
                  <a:ext uri="{FF2B5EF4-FFF2-40B4-BE49-F238E27FC236}">
                    <a16:creationId xmlns:a16="http://schemas.microsoft.com/office/drawing/2014/main" id="{2D275369-D3DA-836C-6FB7-BDEE3FAB2FA4}"/>
                  </a:ext>
                </a:extLst>
              </p:cNvPr>
              <p:cNvSpPr/>
              <p:nvPr/>
            </p:nvSpPr>
            <p:spPr>
              <a:xfrm>
                <a:off x="4346389" y="1124255"/>
                <a:ext cx="456565" cy="283001"/>
              </a:xfrm>
              <a:prstGeom prst="roundRect">
                <a:avLst>
                  <a:gd name="adj" fmla="val 6989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Tx</a:t>
                </a:r>
                <a:endParaRPr kumimoji="1" lang="ko-KR" altLang="en-US" sz="1400" b="1" dirty="0">
                  <a:solidFill>
                    <a:schemeClr val="tx1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  <p:sp>
            <p:nvSpPr>
              <p:cNvPr id="82" name="모서리가 둥근 직사각형 81">
                <a:extLst>
                  <a:ext uri="{FF2B5EF4-FFF2-40B4-BE49-F238E27FC236}">
                    <a16:creationId xmlns:a16="http://schemas.microsoft.com/office/drawing/2014/main" id="{882BCE1F-78A3-8DD8-93A5-91157D8C2135}"/>
                  </a:ext>
                </a:extLst>
              </p:cNvPr>
              <p:cNvSpPr/>
              <p:nvPr/>
            </p:nvSpPr>
            <p:spPr>
              <a:xfrm>
                <a:off x="4884886" y="1124255"/>
                <a:ext cx="456565" cy="283001"/>
              </a:xfrm>
              <a:prstGeom prst="roundRect">
                <a:avLst>
                  <a:gd name="adj" fmla="val 6989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Tx</a:t>
                </a:r>
                <a:endParaRPr kumimoji="1" lang="ko-KR" altLang="en-US" sz="1400" b="1" dirty="0">
                  <a:solidFill>
                    <a:schemeClr val="tx1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  <p:sp>
            <p:nvSpPr>
              <p:cNvPr id="83" name="모서리가 둥근 직사각형 82">
                <a:extLst>
                  <a:ext uri="{FF2B5EF4-FFF2-40B4-BE49-F238E27FC236}">
                    <a16:creationId xmlns:a16="http://schemas.microsoft.com/office/drawing/2014/main" id="{943FB95F-AB31-B062-3311-E976B5DBC2B4}"/>
                  </a:ext>
                </a:extLst>
              </p:cNvPr>
              <p:cNvSpPr/>
              <p:nvPr/>
            </p:nvSpPr>
            <p:spPr>
              <a:xfrm>
                <a:off x="6078842" y="1124255"/>
                <a:ext cx="456565" cy="283001"/>
              </a:xfrm>
              <a:prstGeom prst="roundRect">
                <a:avLst>
                  <a:gd name="adj" fmla="val 6989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Tx</a:t>
                </a:r>
                <a:endParaRPr kumimoji="1" lang="ko-KR" altLang="en-US" sz="1400" b="1" dirty="0">
                  <a:solidFill>
                    <a:schemeClr val="tx1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1FD982EF-5012-4C43-3629-A8666FA43491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321" y="1082744"/>
                    <a:ext cx="40365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kumimoji="1" lang="ko-KR" altLang="en-US" sz="1600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1FD982EF-5012-4C43-3629-A8666FA434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8321" y="1082744"/>
                    <a:ext cx="403650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F41672A3-0DDC-94EA-F3C9-A9C7EFB73961}"/>
                  </a:ext>
                </a:extLst>
              </p:cNvPr>
              <p:cNvGrpSpPr/>
              <p:nvPr/>
            </p:nvGrpSpPr>
            <p:grpSpPr>
              <a:xfrm>
                <a:off x="7121346" y="1124255"/>
                <a:ext cx="2449591" cy="2023615"/>
                <a:chOff x="271957" y="1124254"/>
                <a:chExt cx="2449591" cy="2023615"/>
              </a:xfrm>
            </p:grpSpPr>
            <p:sp>
              <p:nvSpPr>
                <p:cNvPr id="136" name="모서리가 둥근 직사각형 135">
                  <a:extLst>
                    <a:ext uri="{FF2B5EF4-FFF2-40B4-BE49-F238E27FC236}">
                      <a16:creationId xmlns:a16="http://schemas.microsoft.com/office/drawing/2014/main" id="{A34E90D9-DF32-66B0-D9CE-AC142AA2FA88}"/>
                    </a:ext>
                  </a:extLst>
                </p:cNvPr>
                <p:cNvSpPr/>
                <p:nvPr/>
              </p:nvSpPr>
              <p:spPr>
                <a:xfrm>
                  <a:off x="399652" y="1665590"/>
                  <a:ext cx="2189018" cy="1482279"/>
                </a:xfrm>
                <a:prstGeom prst="roundRect">
                  <a:avLst>
                    <a:gd name="adj" fmla="val 3068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600" dirty="0"/>
                </a:p>
              </p:txBody>
            </p:sp>
            <p:sp>
              <p:nvSpPr>
                <p:cNvPr id="137" name="모서리가 둥근 직사각형 136">
                  <a:extLst>
                    <a:ext uri="{FF2B5EF4-FFF2-40B4-BE49-F238E27FC236}">
                      <a16:creationId xmlns:a16="http://schemas.microsoft.com/office/drawing/2014/main" id="{FA0C222B-D82C-8A4E-A934-953F866A75A5}"/>
                    </a:ext>
                  </a:extLst>
                </p:cNvPr>
                <p:cNvSpPr/>
                <p:nvPr/>
              </p:nvSpPr>
              <p:spPr>
                <a:xfrm>
                  <a:off x="271957" y="1860511"/>
                  <a:ext cx="2449591" cy="283001"/>
                </a:xfrm>
                <a:prstGeom prst="roundRect">
                  <a:avLst>
                    <a:gd name="adj" fmla="val 6989"/>
                  </a:avLst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400" b="1" dirty="0">
                      <a:solidFill>
                        <a:srgbClr val="0070C0"/>
                      </a:solidFill>
                      <a:latin typeface="YiSunShin Dotum M" panose="02020603020101020101" pitchFamily="18" charset="-127"/>
                      <a:ea typeface="YiSunShin Dotum M" panose="02020603020101020101" pitchFamily="18" charset="-127"/>
                    </a:rPr>
                    <a:t>PQC</a:t>
                  </a:r>
                  <a:r>
                    <a:rPr kumimoji="1" lang="en-US" altLang="ko-KR" sz="1400" b="1" dirty="0">
                      <a:solidFill>
                        <a:schemeClr val="tx1"/>
                      </a:solidFill>
                      <a:latin typeface="YiSunShin Dotum M" panose="02020603020101020101" pitchFamily="18" charset="-127"/>
                      <a:ea typeface="YiSunShin Dotum M" panose="02020603020101020101" pitchFamily="18" charset="-127"/>
                    </a:rPr>
                    <a:t> </a:t>
                  </a:r>
                  <a:r>
                    <a:rPr kumimoji="1" lang="ko-KR" altLang="en-US" sz="1400" b="1" dirty="0">
                      <a:solidFill>
                        <a:schemeClr val="tx1"/>
                      </a:solidFill>
                      <a:latin typeface="YiSunShin Dotum M" panose="02020603020101020101" pitchFamily="18" charset="-127"/>
                      <a:ea typeface="YiSunShin Dotum M" panose="02020603020101020101" pitchFamily="18" charset="-127"/>
                    </a:rPr>
                    <a:t>서명</a:t>
                  </a:r>
                </a:p>
              </p:txBody>
            </p:sp>
            <p:sp>
              <p:nvSpPr>
                <p:cNvPr id="138" name="모서리가 둥근 직사각형 137">
                  <a:extLst>
                    <a:ext uri="{FF2B5EF4-FFF2-40B4-BE49-F238E27FC236}">
                      <a16:creationId xmlns:a16="http://schemas.microsoft.com/office/drawing/2014/main" id="{23077051-6E91-23E8-3D88-5E16259F2EBE}"/>
                    </a:ext>
                  </a:extLst>
                </p:cNvPr>
                <p:cNvSpPr/>
                <p:nvPr/>
              </p:nvSpPr>
              <p:spPr>
                <a:xfrm>
                  <a:off x="564818" y="2695463"/>
                  <a:ext cx="1865899" cy="283001"/>
                </a:xfrm>
                <a:prstGeom prst="roundRect">
                  <a:avLst>
                    <a:gd name="adj" fmla="val 6989"/>
                  </a:avLst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400" b="1" dirty="0">
                      <a:solidFill>
                        <a:schemeClr val="tx1"/>
                      </a:solidFill>
                      <a:latin typeface="YiSunShin Dotum M" panose="02020603020101020101" pitchFamily="18" charset="-127"/>
                      <a:ea typeface="YiSunShin Dotum M" panose="02020603020101020101" pitchFamily="18" charset="-127"/>
                    </a:rPr>
                    <a:t>Tx items </a:t>
                  </a:r>
                  <a:endParaRPr kumimoji="1" lang="ko-KR" altLang="en-US" sz="1400" b="1" dirty="0">
                    <a:solidFill>
                      <a:schemeClr val="tx1"/>
                    </a:solidFill>
                    <a:latin typeface="YiSunShin Dotum M" panose="02020603020101020101" pitchFamily="18" charset="-127"/>
                    <a:ea typeface="YiSunShin Dotum M" panose="02020603020101020101" pitchFamily="18" charset="-127"/>
                  </a:endParaRPr>
                </a:p>
              </p:txBody>
            </p:sp>
            <p:sp>
              <p:nvSpPr>
                <p:cNvPr id="139" name="모서리가 둥근 직사각형 138">
                  <a:extLst>
                    <a:ext uri="{FF2B5EF4-FFF2-40B4-BE49-F238E27FC236}">
                      <a16:creationId xmlns:a16="http://schemas.microsoft.com/office/drawing/2014/main" id="{CB2A17FF-184A-0408-6AB2-1358623A1584}"/>
                    </a:ext>
                  </a:extLst>
                </p:cNvPr>
                <p:cNvSpPr/>
                <p:nvPr/>
              </p:nvSpPr>
              <p:spPr>
                <a:xfrm>
                  <a:off x="386189" y="2289031"/>
                  <a:ext cx="2215944" cy="283001"/>
                </a:xfrm>
                <a:prstGeom prst="roundRect">
                  <a:avLst>
                    <a:gd name="adj" fmla="val 6989"/>
                  </a:avLst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400" b="1" dirty="0">
                      <a:solidFill>
                        <a:srgbClr val="0070C0"/>
                      </a:solidFill>
                      <a:latin typeface="YiSunShin Dotum M" panose="02020603020101020101" pitchFamily="18" charset="-127"/>
                      <a:ea typeface="YiSunShin Dotum M" panose="02020603020101020101" pitchFamily="18" charset="-127"/>
                    </a:rPr>
                    <a:t>PQC</a:t>
                  </a:r>
                  <a:r>
                    <a:rPr kumimoji="1" lang="en-US" altLang="ko-KR" sz="1400" b="1" dirty="0">
                      <a:solidFill>
                        <a:schemeClr val="tx1"/>
                      </a:solidFill>
                      <a:latin typeface="YiSunShin Dotum M" panose="02020603020101020101" pitchFamily="18" charset="-127"/>
                      <a:ea typeface="YiSunShin Dotum M" panose="02020603020101020101" pitchFamily="18" charset="-127"/>
                    </a:rPr>
                    <a:t> </a:t>
                  </a:r>
                  <a:r>
                    <a:rPr kumimoji="1" lang="ko-KR" altLang="en-US" sz="1400" b="1" dirty="0">
                      <a:solidFill>
                        <a:schemeClr val="tx1"/>
                      </a:solidFill>
                      <a:latin typeface="YiSunShin Dotum M" panose="02020603020101020101" pitchFamily="18" charset="-127"/>
                      <a:ea typeface="YiSunShin Dotum M" panose="02020603020101020101" pitchFamily="18" charset="-127"/>
                    </a:rPr>
                    <a:t>공개키</a:t>
                  </a:r>
                </a:p>
              </p:txBody>
            </p:sp>
            <p:sp>
              <p:nvSpPr>
                <p:cNvPr id="140" name="모서리가 둥근 직사각형 139">
                  <a:extLst>
                    <a:ext uri="{FF2B5EF4-FFF2-40B4-BE49-F238E27FC236}">
                      <a16:creationId xmlns:a16="http://schemas.microsoft.com/office/drawing/2014/main" id="{5AA916F2-AABA-216E-9E73-9C53A80A8D17}"/>
                    </a:ext>
                  </a:extLst>
                </p:cNvPr>
                <p:cNvSpPr/>
                <p:nvPr/>
              </p:nvSpPr>
              <p:spPr>
                <a:xfrm>
                  <a:off x="462788" y="1124254"/>
                  <a:ext cx="2059762" cy="283001"/>
                </a:xfrm>
                <a:prstGeom prst="roundRect">
                  <a:avLst>
                    <a:gd name="adj" fmla="val 6989"/>
                  </a:avLst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600" b="1" dirty="0">
                      <a:solidFill>
                        <a:schemeClr val="tx1"/>
                      </a:solidFill>
                      <a:latin typeface="YiSunShin Dotum M" panose="02020603020101020101" pitchFamily="18" charset="-127"/>
                      <a:ea typeface="YiSunShin Dotum M" panose="02020603020101020101" pitchFamily="18" charset="-127"/>
                    </a:rPr>
                    <a:t>PQ-Transaction</a:t>
                  </a:r>
                  <a:endParaRPr kumimoji="1" lang="ko-KR" altLang="en-US" sz="1600" b="1" dirty="0">
                    <a:solidFill>
                      <a:schemeClr val="tx1"/>
                    </a:solidFill>
                    <a:latin typeface="YiSunShin Dotum M" panose="02020603020101020101" pitchFamily="18" charset="-127"/>
                    <a:ea typeface="YiSunShin Dotum M" panose="02020603020101020101" pitchFamily="18" charset="-127"/>
                  </a:endParaRP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863ADE6D-21A6-0AF2-2D66-6B0B31C3622A}"/>
                  </a:ext>
                </a:extLst>
              </p:cNvPr>
              <p:cNvGrpSpPr/>
              <p:nvPr/>
            </p:nvGrpSpPr>
            <p:grpSpPr>
              <a:xfrm>
                <a:off x="4864527" y="1417038"/>
                <a:ext cx="1150053" cy="1640136"/>
                <a:chOff x="9400076" y="2479039"/>
                <a:chExt cx="1150053" cy="1640136"/>
              </a:xfrm>
            </p:grpSpPr>
            <p:grpSp>
              <p:nvGrpSpPr>
                <p:cNvPr id="125" name="그룹 124">
                  <a:extLst>
                    <a:ext uri="{FF2B5EF4-FFF2-40B4-BE49-F238E27FC236}">
                      <a16:creationId xmlns:a16="http://schemas.microsoft.com/office/drawing/2014/main" id="{84FD1FA2-7791-7C2B-DE70-F8F1B37D4BF5}"/>
                    </a:ext>
                  </a:extLst>
                </p:cNvPr>
                <p:cNvGrpSpPr/>
                <p:nvPr/>
              </p:nvGrpSpPr>
              <p:grpSpPr>
                <a:xfrm>
                  <a:off x="9400076" y="3098284"/>
                  <a:ext cx="1150053" cy="1020891"/>
                  <a:chOff x="9400076" y="3098284"/>
                  <a:chExt cx="1150053" cy="1020891"/>
                </a:xfrm>
              </p:grpSpPr>
              <p:grpSp>
                <p:nvGrpSpPr>
                  <p:cNvPr id="127" name="그룹 126">
                    <a:extLst>
                      <a:ext uri="{FF2B5EF4-FFF2-40B4-BE49-F238E27FC236}">
                        <a16:creationId xmlns:a16="http://schemas.microsoft.com/office/drawing/2014/main" id="{5AEB2728-15D4-F95A-621A-E30318695719}"/>
                      </a:ext>
                    </a:extLst>
                  </p:cNvPr>
                  <p:cNvGrpSpPr/>
                  <p:nvPr/>
                </p:nvGrpSpPr>
                <p:grpSpPr>
                  <a:xfrm>
                    <a:off x="9462433" y="3098284"/>
                    <a:ext cx="1027846" cy="338554"/>
                    <a:chOff x="5146646" y="5145040"/>
                    <a:chExt cx="1027846" cy="338554"/>
                  </a:xfrm>
                </p:grpSpPr>
                <p:sp>
                  <p:nvSpPr>
                    <p:cNvPr id="133" name="타원 132">
                      <a:extLst>
                        <a:ext uri="{FF2B5EF4-FFF2-40B4-BE49-F238E27FC236}">
                          <a16:creationId xmlns:a16="http://schemas.microsoft.com/office/drawing/2014/main" id="{BC690ADA-85A6-4F1B-BC25-2A182B5C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6646" y="5181822"/>
                      <a:ext cx="267279" cy="267279"/>
                    </a:xfrm>
                    <a:prstGeom prst="ellips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 sz="1600"/>
                    </a:p>
                  </p:txBody>
                </p:sp>
                <p:sp>
                  <p:nvSpPr>
                    <p:cNvPr id="134" name="타원 133">
                      <a:extLst>
                        <a:ext uri="{FF2B5EF4-FFF2-40B4-BE49-F238E27FC236}">
                          <a16:creationId xmlns:a16="http://schemas.microsoft.com/office/drawing/2014/main" id="{A2B0421B-4D24-5BEB-9275-A49631BA1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7213" y="5180953"/>
                      <a:ext cx="267279" cy="267279"/>
                    </a:xfrm>
                    <a:prstGeom prst="ellips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 sz="1600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5" name="TextBox 134">
                          <a:extLst>
                            <a:ext uri="{FF2B5EF4-FFF2-40B4-BE49-F238E27FC236}">
                              <a16:creationId xmlns:a16="http://schemas.microsoft.com/office/drawing/2014/main" id="{225221D5-725A-7C39-4619-1E6F5293FBF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66301" y="5145040"/>
                          <a:ext cx="403650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ko-KR" altLang="en-US" sz="1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kumimoji="1" lang="ko-KR" alt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5" name="TextBox 134">
                          <a:extLst>
                            <a:ext uri="{FF2B5EF4-FFF2-40B4-BE49-F238E27FC236}">
                              <a16:creationId xmlns:a16="http://schemas.microsoft.com/office/drawing/2014/main" id="{225221D5-725A-7C39-4619-1E6F5293FBF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66301" y="5145040"/>
                          <a:ext cx="403650" cy="338554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ore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28" name="그룹 127">
                    <a:extLst>
                      <a:ext uri="{FF2B5EF4-FFF2-40B4-BE49-F238E27FC236}">
                        <a16:creationId xmlns:a16="http://schemas.microsoft.com/office/drawing/2014/main" id="{6804317C-EE07-0D54-A9F1-1ADAB63E33D6}"/>
                      </a:ext>
                    </a:extLst>
                  </p:cNvPr>
                  <p:cNvGrpSpPr/>
                  <p:nvPr/>
                </p:nvGrpSpPr>
                <p:grpSpPr>
                  <a:xfrm>
                    <a:off x="9400076" y="3467212"/>
                    <a:ext cx="1150053" cy="651963"/>
                    <a:chOff x="8418490" y="1981826"/>
                    <a:chExt cx="1150053" cy="651963"/>
                  </a:xfrm>
                </p:grpSpPr>
                <p:sp>
                  <p:nvSpPr>
                    <p:cNvPr id="129" name="모서리가 둥근 직사각형 128">
                      <a:extLst>
                        <a:ext uri="{FF2B5EF4-FFF2-40B4-BE49-F238E27FC236}">
                          <a16:creationId xmlns:a16="http://schemas.microsoft.com/office/drawing/2014/main" id="{E021C8E4-93D2-414A-0365-092AD6B4AA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18490" y="2000543"/>
                      <a:ext cx="1150053" cy="633246"/>
                    </a:xfrm>
                    <a:prstGeom prst="roundRect">
                      <a:avLst>
                        <a:gd name="adj" fmla="val 3068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 sz="1600" dirty="0"/>
                    </a:p>
                  </p:txBody>
                </p:sp>
                <p:sp>
                  <p:nvSpPr>
                    <p:cNvPr id="130" name="모서리가 둥근 직사각형 129">
                      <a:extLst>
                        <a:ext uri="{FF2B5EF4-FFF2-40B4-BE49-F238E27FC236}">
                          <a16:creationId xmlns:a16="http://schemas.microsoft.com/office/drawing/2014/main" id="{5A14298B-E59D-CB9C-7B86-F87BC34FDC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83" y="2270218"/>
                      <a:ext cx="456565" cy="262537"/>
                    </a:xfrm>
                    <a:prstGeom prst="roundRect">
                      <a:avLst>
                        <a:gd name="adj" fmla="val 6989"/>
                      </a:avLst>
                    </a:prstGeom>
                    <a:solidFill>
                      <a:schemeClr val="bg1">
                        <a:lumMod val="95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R" sz="1400" b="1" dirty="0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Tx</a:t>
                      </a:r>
                      <a:endParaRPr kumimoji="1" lang="ko-KR" altLang="en-US" sz="1400" b="1" dirty="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p:txBody>
                </p:sp>
                <p:sp>
                  <p:nvSpPr>
                    <p:cNvPr id="131" name="모서리가 둥근 직사각형 130">
                      <a:extLst>
                        <a:ext uri="{FF2B5EF4-FFF2-40B4-BE49-F238E27FC236}">
                          <a16:creationId xmlns:a16="http://schemas.microsoft.com/office/drawing/2014/main" id="{95C78A50-8F87-18E7-E871-47B0D6DF0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1098" y="2270218"/>
                      <a:ext cx="456565" cy="262537"/>
                    </a:xfrm>
                    <a:prstGeom prst="roundRect">
                      <a:avLst>
                        <a:gd name="adj" fmla="val 6989"/>
                      </a:avLst>
                    </a:prstGeom>
                    <a:solidFill>
                      <a:schemeClr val="bg1">
                        <a:lumMod val="95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R" sz="1400" b="1" dirty="0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Tx</a:t>
                      </a:r>
                      <a:endParaRPr kumimoji="1" lang="ko-KR" altLang="en-US" sz="1400" b="1" dirty="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p:txBody>
                </p:sp>
                <p:sp>
                  <p:nvSpPr>
                    <p:cNvPr id="132" name="TextBox 131">
                      <a:extLst>
                        <a:ext uri="{FF2B5EF4-FFF2-40B4-BE49-F238E27FC236}">
                          <a16:creationId xmlns:a16="http://schemas.microsoft.com/office/drawing/2014/main" id="{56064772-5AAD-CC1D-81F8-9B47AF0137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17205" y="1981826"/>
                      <a:ext cx="955130" cy="2910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ko-KR" sz="1400" b="1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Block</a:t>
                      </a:r>
                      <a:endParaRPr kumimoji="1" lang="ko-KR" altLang="en-US" sz="1400" b="1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p:txBody>
                </p:sp>
              </p:grpSp>
            </p:grpSp>
            <p:cxnSp>
              <p:nvCxnSpPr>
                <p:cNvPr id="126" name="직선 화살표 연결선 125">
                  <a:extLst>
                    <a:ext uri="{FF2B5EF4-FFF2-40B4-BE49-F238E27FC236}">
                      <a16:creationId xmlns:a16="http://schemas.microsoft.com/office/drawing/2014/main" id="{60D9F366-37FF-0FE4-82D7-658682B757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75102" y="2479039"/>
                  <a:ext cx="1254" cy="245129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078659E2-0CEC-C658-4FE6-BE1D0F38257D}"/>
                  </a:ext>
                </a:extLst>
              </p:cNvPr>
              <p:cNvCxnSpPr>
                <a:cxnSpLocks/>
                <a:stCxn id="80" idx="2"/>
                <a:endCxn id="77" idx="0"/>
              </p:cNvCxnSpPr>
              <p:nvPr/>
            </p:nvCxnSpPr>
            <p:spPr>
              <a:xfrm>
                <a:off x="5440898" y="3147871"/>
                <a:ext cx="91" cy="20411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ECB1AC9B-D174-2E22-700C-08AC9269CAAA}"/>
                  </a:ext>
                </a:extLst>
              </p:cNvPr>
              <p:cNvCxnSpPr>
                <a:cxnSpLocks/>
                <a:stCxn id="77" idx="2"/>
                <a:endCxn id="79" idx="0"/>
              </p:cNvCxnSpPr>
              <p:nvPr/>
            </p:nvCxnSpPr>
            <p:spPr>
              <a:xfrm>
                <a:off x="5440989" y="3672116"/>
                <a:ext cx="0" cy="22254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88">
                <a:extLst>
                  <a:ext uri="{FF2B5EF4-FFF2-40B4-BE49-F238E27FC236}">
                    <a16:creationId xmlns:a16="http://schemas.microsoft.com/office/drawing/2014/main" id="{8A293703-A53B-9579-B9AC-4081ECB1D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5407" y="1124255"/>
                <a:ext cx="713634" cy="564266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89">
                <a:extLst>
                  <a:ext uri="{FF2B5EF4-FFF2-40B4-BE49-F238E27FC236}">
                    <a16:creationId xmlns:a16="http://schemas.microsoft.com/office/drawing/2014/main" id="{E7D5A379-E264-2B59-796C-25F60D87F7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5407" y="1407256"/>
                <a:ext cx="720847" cy="1740614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269C4CC9-4B48-FC20-2FC8-772ED9A8631E}"/>
                  </a:ext>
                </a:extLst>
              </p:cNvPr>
              <p:cNvGrpSpPr/>
              <p:nvPr/>
            </p:nvGrpSpPr>
            <p:grpSpPr>
              <a:xfrm>
                <a:off x="1050008" y="729816"/>
                <a:ext cx="2690648" cy="3490069"/>
                <a:chOff x="1050008" y="729816"/>
                <a:chExt cx="2690648" cy="3490069"/>
              </a:xfrm>
            </p:grpSpPr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FB42067D-5C23-326B-96CE-72325E913ADE}"/>
                    </a:ext>
                  </a:extLst>
                </p:cNvPr>
                <p:cNvGrpSpPr/>
                <p:nvPr/>
              </p:nvGrpSpPr>
              <p:grpSpPr>
                <a:xfrm>
                  <a:off x="1050008" y="729816"/>
                  <a:ext cx="2690648" cy="3490069"/>
                  <a:chOff x="2433909" y="729816"/>
                  <a:chExt cx="2690648" cy="3490069"/>
                </a:xfrm>
              </p:grpSpPr>
              <p:sp>
                <p:nvSpPr>
                  <p:cNvPr id="96" name="모서리가 둥근 직사각형 95">
                    <a:extLst>
                      <a:ext uri="{FF2B5EF4-FFF2-40B4-BE49-F238E27FC236}">
                        <a16:creationId xmlns:a16="http://schemas.microsoft.com/office/drawing/2014/main" id="{8FE9717F-A8C1-6202-3C35-2E72EC7DAC6F}"/>
                      </a:ext>
                    </a:extLst>
                  </p:cNvPr>
                  <p:cNvSpPr/>
                  <p:nvPr/>
                </p:nvSpPr>
                <p:spPr>
                  <a:xfrm>
                    <a:off x="2690937" y="1667785"/>
                    <a:ext cx="2189018" cy="1482279"/>
                  </a:xfrm>
                  <a:prstGeom prst="roundRect">
                    <a:avLst>
                      <a:gd name="adj" fmla="val 3068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1600" dirty="0"/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4841B3BD-36A1-BA87-5371-F12EF4936A4A}"/>
                      </a:ext>
                    </a:extLst>
                  </p:cNvPr>
                  <p:cNvSpPr txBox="1"/>
                  <p:nvPr/>
                </p:nvSpPr>
                <p:spPr>
                  <a:xfrm>
                    <a:off x="2455540" y="1715557"/>
                    <a:ext cx="2614730" cy="3201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R" sz="1600" b="1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rPr>
                      <a:t>Delegation</a:t>
                    </a:r>
                    <a:endParaRPr kumimoji="1" lang="ko-KR" altLang="en-US" sz="1600" b="1" dirty="0">
                      <a:latin typeface="YiSunShin Dotum M" panose="02020603020101020101" pitchFamily="18" charset="-127"/>
                      <a:ea typeface="YiSunShin Dotum M" panose="02020603020101020101" pitchFamily="18" charset="-127"/>
                    </a:endParaRPr>
                  </a:p>
                </p:txBody>
              </p:sp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1E4FD6A6-621D-C593-2348-58931E4CD726}"/>
                      </a:ext>
                    </a:extLst>
                  </p:cNvPr>
                  <p:cNvGrpSpPr/>
                  <p:nvPr/>
                </p:nvGrpSpPr>
                <p:grpSpPr>
                  <a:xfrm>
                    <a:off x="2433909" y="729816"/>
                    <a:ext cx="2690648" cy="677440"/>
                    <a:chOff x="7044279" y="1283225"/>
                    <a:chExt cx="2690648" cy="677440"/>
                  </a:xfrm>
                </p:grpSpPr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6C4959E4-F358-6C28-AFA1-B9AC5C0FCB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44279" y="1283225"/>
                      <a:ext cx="2690648" cy="3201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600" b="1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모든 노드</a:t>
                      </a:r>
                    </a:p>
                  </p:txBody>
                </p:sp>
                <p:grpSp>
                  <p:nvGrpSpPr>
                    <p:cNvPr id="119" name="그룹 118">
                      <a:extLst>
                        <a:ext uri="{FF2B5EF4-FFF2-40B4-BE49-F238E27FC236}">
                          <a16:creationId xmlns:a16="http://schemas.microsoft.com/office/drawing/2014/main" id="{D9A6ECA1-1AF7-FDDF-BBD0-BC2E7517E6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3441" y="1622111"/>
                      <a:ext cx="1952324" cy="338554"/>
                      <a:chOff x="7413441" y="1622111"/>
                      <a:chExt cx="1952324" cy="338554"/>
                    </a:xfrm>
                  </p:grpSpPr>
                  <p:sp>
                    <p:nvSpPr>
                      <p:cNvPr id="120" name="타원 119">
                        <a:extLst>
                          <a:ext uri="{FF2B5EF4-FFF2-40B4-BE49-F238E27FC236}">
                            <a16:creationId xmlns:a16="http://schemas.microsoft.com/office/drawing/2014/main" id="{40CCAE62-DA37-70EA-CF22-01FB0A5F30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3441" y="1681564"/>
                        <a:ext cx="267279" cy="26727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R" altLang="en-US" sz="1600"/>
                      </a:p>
                    </p:txBody>
                  </p:sp>
                  <p:sp>
                    <p:nvSpPr>
                      <p:cNvPr id="121" name="타원 120">
                        <a:extLst>
                          <a:ext uri="{FF2B5EF4-FFF2-40B4-BE49-F238E27FC236}">
                            <a16:creationId xmlns:a16="http://schemas.microsoft.com/office/drawing/2014/main" id="{EB063A56-72F4-1C71-2423-D52C5C5F3B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75680" y="1681564"/>
                        <a:ext cx="267279" cy="26727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R" altLang="en-US" sz="1600"/>
                      </a:p>
                    </p:txBody>
                  </p:sp>
                  <p:sp>
                    <p:nvSpPr>
                      <p:cNvPr id="122" name="타원 121">
                        <a:extLst>
                          <a:ext uri="{FF2B5EF4-FFF2-40B4-BE49-F238E27FC236}">
                            <a16:creationId xmlns:a16="http://schemas.microsoft.com/office/drawing/2014/main" id="{4BAB6045-659D-10D0-16D5-5E0D618E9C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36247" y="1680695"/>
                        <a:ext cx="267279" cy="26727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R" altLang="en-US" sz="1600" dirty="0"/>
                      </a:p>
                    </p:txBody>
                  </p:sp>
                  <p:sp>
                    <p:nvSpPr>
                      <p:cNvPr id="123" name="타원 122">
                        <a:extLst>
                          <a:ext uri="{FF2B5EF4-FFF2-40B4-BE49-F238E27FC236}">
                            <a16:creationId xmlns:a16="http://schemas.microsoft.com/office/drawing/2014/main" id="{44FADF2E-830C-0EDC-D759-D4292678CE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98486" y="1680695"/>
                        <a:ext cx="267279" cy="26727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R" altLang="en-US" sz="1600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24" name="TextBox 123">
                            <a:extLst>
                              <a:ext uri="{FF2B5EF4-FFF2-40B4-BE49-F238E27FC236}">
                                <a16:creationId xmlns:a16="http://schemas.microsoft.com/office/drawing/2014/main" id="{5E70E7FD-56AB-12FB-FEE2-66AA8F3C76B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195335" y="1622111"/>
                            <a:ext cx="403650" cy="33855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kumimoji="1" lang="ko-KR" altLang="en-US" sz="160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oMath>
                              </m:oMathPara>
                            </a14:m>
                            <a:endParaRPr kumimoji="1" lang="ko-KR" altLang="en-US" sz="16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24" name="TextBox 123">
                            <a:extLst>
                              <a:ext uri="{FF2B5EF4-FFF2-40B4-BE49-F238E27FC236}">
                                <a16:creationId xmlns:a16="http://schemas.microsoft.com/office/drawing/2014/main" id="{5E70E7FD-56AB-12FB-FEE2-66AA8F3C76BA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195335" y="1622111"/>
                            <a:ext cx="403650" cy="338554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ore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p:grpSp>
                <p:nvGrpSpPr>
                  <p:cNvPr id="99" name="그룹 98">
                    <a:extLst>
                      <a:ext uri="{FF2B5EF4-FFF2-40B4-BE49-F238E27FC236}">
                        <a16:creationId xmlns:a16="http://schemas.microsoft.com/office/drawing/2014/main" id="{FE6E55EC-CD14-2E19-C136-5FC5EA111CD9}"/>
                      </a:ext>
                    </a:extLst>
                  </p:cNvPr>
                  <p:cNvGrpSpPr/>
                  <p:nvPr/>
                </p:nvGrpSpPr>
                <p:grpSpPr>
                  <a:xfrm>
                    <a:off x="2895176" y="3554474"/>
                    <a:ext cx="1776101" cy="665411"/>
                    <a:chOff x="7504939" y="2639277"/>
                    <a:chExt cx="1776101" cy="665411"/>
                  </a:xfrm>
                </p:grpSpPr>
                <p:sp>
                  <p:nvSpPr>
                    <p:cNvPr id="114" name="TextBox 113">
                      <a:extLst>
                        <a:ext uri="{FF2B5EF4-FFF2-40B4-BE49-F238E27FC236}">
                          <a16:creationId xmlns:a16="http://schemas.microsoft.com/office/drawing/2014/main" id="{45998BC2-FB38-1FD7-DFF2-0E8817A494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04939" y="2984559"/>
                      <a:ext cx="1776101" cy="3201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600" b="1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위임</a:t>
                      </a:r>
                      <a:r>
                        <a:rPr kumimoji="1" lang="en-US" altLang="ko-KR" sz="1600" b="1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 </a:t>
                      </a:r>
                      <a:r>
                        <a:rPr kumimoji="1" lang="ko-KR" altLang="en-US" sz="1600" b="1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노드</a:t>
                      </a:r>
                    </a:p>
                  </p:txBody>
                </p:sp>
                <p:sp>
                  <p:nvSpPr>
                    <p:cNvPr id="115" name="타원 114">
                      <a:extLst>
                        <a:ext uri="{FF2B5EF4-FFF2-40B4-BE49-F238E27FC236}">
                          <a16:creationId xmlns:a16="http://schemas.microsoft.com/office/drawing/2014/main" id="{E1A5AF31-D9DC-7452-8947-B6B2E71951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75680" y="2676059"/>
                      <a:ext cx="267279" cy="267279"/>
                    </a:xfrm>
                    <a:prstGeom prst="ellips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 sz="1600"/>
                    </a:p>
                  </p:txBody>
                </p:sp>
                <p:sp>
                  <p:nvSpPr>
                    <p:cNvPr id="116" name="타원 115">
                      <a:extLst>
                        <a:ext uri="{FF2B5EF4-FFF2-40B4-BE49-F238E27FC236}">
                          <a16:creationId xmlns:a16="http://schemas.microsoft.com/office/drawing/2014/main" id="{B60D3CDA-B103-7FDF-311E-A50C80F91D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6247" y="2675190"/>
                      <a:ext cx="267279" cy="267279"/>
                    </a:xfrm>
                    <a:prstGeom prst="ellips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 sz="1600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7" name="TextBox 116">
                          <a:extLst>
                            <a:ext uri="{FF2B5EF4-FFF2-40B4-BE49-F238E27FC236}">
                              <a16:creationId xmlns:a16="http://schemas.microsoft.com/office/drawing/2014/main" id="{D73EFB75-AEB3-D184-5372-8F3D189D3C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195335" y="2639277"/>
                          <a:ext cx="403650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ko-KR" altLang="en-US" sz="1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kumimoji="1" lang="ko-KR" alt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117" name="TextBox 116">
                          <a:extLst>
                            <a:ext uri="{FF2B5EF4-FFF2-40B4-BE49-F238E27FC236}">
                              <a16:creationId xmlns:a16="http://schemas.microsoft.com/office/drawing/2014/main" id="{D73EFB75-AEB3-D184-5372-8F3D189D3CB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195335" y="2639277"/>
                          <a:ext cx="403650" cy="338554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ore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100" name="타원 99">
                    <a:extLst>
                      <a:ext uri="{FF2B5EF4-FFF2-40B4-BE49-F238E27FC236}">
                        <a16:creationId xmlns:a16="http://schemas.microsoft.com/office/drawing/2014/main" id="{125189D7-97B5-5288-2EA1-CBC698F5C8F1}"/>
                      </a:ext>
                    </a:extLst>
                  </p:cNvPr>
                  <p:cNvSpPr/>
                  <p:nvPr/>
                </p:nvSpPr>
                <p:spPr>
                  <a:xfrm>
                    <a:off x="3031351" y="2076402"/>
                    <a:ext cx="267279" cy="26727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1600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30A8260F-F34C-D369-053E-10692FD0F676}"/>
                      </a:ext>
                    </a:extLst>
                  </p:cNvPr>
                  <p:cNvGrpSpPr/>
                  <p:nvPr/>
                </p:nvGrpSpPr>
                <p:grpSpPr>
                  <a:xfrm>
                    <a:off x="4256720" y="2076402"/>
                    <a:ext cx="267279" cy="619061"/>
                    <a:chOff x="5492873" y="1420874"/>
                    <a:chExt cx="267279" cy="619061"/>
                  </a:xfrm>
                </p:grpSpPr>
                <p:sp>
                  <p:nvSpPr>
                    <p:cNvPr id="112" name="타원 111">
                      <a:extLst>
                        <a:ext uri="{FF2B5EF4-FFF2-40B4-BE49-F238E27FC236}">
                          <a16:creationId xmlns:a16="http://schemas.microsoft.com/office/drawing/2014/main" id="{BC0AA2DA-CB63-A7B1-4CB7-FFD7378F3B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92873" y="1420874"/>
                      <a:ext cx="267279" cy="26727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 sz="1600"/>
                    </a:p>
                  </p:txBody>
                </p:sp>
                <p:sp>
                  <p:nvSpPr>
                    <p:cNvPr id="113" name="타원 112">
                      <a:extLst>
                        <a:ext uri="{FF2B5EF4-FFF2-40B4-BE49-F238E27FC236}">
                          <a16:creationId xmlns:a16="http://schemas.microsoft.com/office/drawing/2014/main" id="{E8144E09-B4FD-7764-35B0-3E10E759C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92873" y="1772656"/>
                      <a:ext cx="267279" cy="267279"/>
                    </a:xfrm>
                    <a:prstGeom prst="ellips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 sz="1600"/>
                    </a:p>
                  </p:txBody>
                </p:sp>
              </p:grpSp>
              <p:cxnSp>
                <p:nvCxnSpPr>
                  <p:cNvPr id="102" name="직선 화살표 연결선 101">
                    <a:extLst>
                      <a:ext uri="{FF2B5EF4-FFF2-40B4-BE49-F238E27FC236}">
                        <a16:creationId xmlns:a16="http://schemas.microsoft.com/office/drawing/2014/main" id="{0470BE51-B2ED-E185-78A9-DF525C728208}"/>
                      </a:ext>
                    </a:extLst>
                  </p:cNvPr>
                  <p:cNvCxnSpPr>
                    <a:cxnSpLocks/>
                    <a:stCxn id="100" idx="6"/>
                    <a:endCxn id="113" idx="2"/>
                  </p:cNvCxnSpPr>
                  <p:nvPr/>
                </p:nvCxnSpPr>
                <p:spPr>
                  <a:xfrm>
                    <a:off x="3298630" y="2210042"/>
                    <a:ext cx="958090" cy="35178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화살표 연결선 102">
                    <a:extLst>
                      <a:ext uri="{FF2B5EF4-FFF2-40B4-BE49-F238E27FC236}">
                        <a16:creationId xmlns:a16="http://schemas.microsoft.com/office/drawing/2014/main" id="{62DD45EB-9347-F4F8-3EE2-D4325DA80229}"/>
                      </a:ext>
                    </a:extLst>
                  </p:cNvPr>
                  <p:cNvCxnSpPr>
                    <a:cxnSpLocks/>
                    <a:stCxn id="105" idx="6"/>
                    <a:endCxn id="113" idx="2"/>
                  </p:cNvCxnSpPr>
                  <p:nvPr/>
                </p:nvCxnSpPr>
                <p:spPr>
                  <a:xfrm flipV="1">
                    <a:off x="3296337" y="2561824"/>
                    <a:ext cx="960383" cy="3558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4" name="타원 103">
                    <a:extLst>
                      <a:ext uri="{FF2B5EF4-FFF2-40B4-BE49-F238E27FC236}">
                        <a16:creationId xmlns:a16="http://schemas.microsoft.com/office/drawing/2014/main" id="{C93311DF-F2D2-DFB4-6C59-EE54B30EED7B}"/>
                      </a:ext>
                    </a:extLst>
                  </p:cNvPr>
                  <p:cNvSpPr/>
                  <p:nvPr/>
                </p:nvSpPr>
                <p:spPr>
                  <a:xfrm>
                    <a:off x="4258419" y="2784004"/>
                    <a:ext cx="267279" cy="26727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1600"/>
                  </a:p>
                </p:txBody>
              </p:sp>
              <p:sp>
                <p:nvSpPr>
                  <p:cNvPr id="105" name="타원 104">
                    <a:extLst>
                      <a:ext uri="{FF2B5EF4-FFF2-40B4-BE49-F238E27FC236}">
                        <a16:creationId xmlns:a16="http://schemas.microsoft.com/office/drawing/2014/main" id="{03327DCB-018C-197D-8249-1C4ECBE089FC}"/>
                      </a:ext>
                    </a:extLst>
                  </p:cNvPr>
                  <p:cNvSpPr/>
                  <p:nvPr/>
                </p:nvSpPr>
                <p:spPr>
                  <a:xfrm>
                    <a:off x="3029058" y="2784004"/>
                    <a:ext cx="267279" cy="26727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16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TextBox 105">
                        <a:extLst>
                          <a:ext uri="{FF2B5EF4-FFF2-40B4-BE49-F238E27FC236}">
                            <a16:creationId xmlns:a16="http://schemas.microsoft.com/office/drawing/2014/main" id="{5443337E-397F-4B03-9159-AB79D003BE60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5400000">
                        <a:off x="2982418" y="2393483"/>
                        <a:ext cx="40365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ko-KR" altLang="en-US" sz="16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kumimoji="1" lang="ko-KR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06" name="TextBox 105">
                        <a:extLst>
                          <a:ext uri="{FF2B5EF4-FFF2-40B4-BE49-F238E27FC236}">
                            <a16:creationId xmlns:a16="http://schemas.microsoft.com/office/drawing/2014/main" id="{5443337E-397F-4B03-9159-AB79D003BE6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5400000">
                        <a:off x="2982418" y="2393483"/>
                        <a:ext cx="403650" cy="33855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ore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7" name="직선 화살표 연결선 106">
                    <a:extLst>
                      <a:ext uri="{FF2B5EF4-FFF2-40B4-BE49-F238E27FC236}">
                        <a16:creationId xmlns:a16="http://schemas.microsoft.com/office/drawing/2014/main" id="{FB1B4B1B-B5AA-21BF-EA86-4B84F50EBD5F}"/>
                      </a:ext>
                    </a:extLst>
                  </p:cNvPr>
                  <p:cNvCxnSpPr>
                    <a:cxnSpLocks/>
                    <a:stCxn id="106" idx="0"/>
                    <a:endCxn id="104" idx="2"/>
                  </p:cNvCxnSpPr>
                  <p:nvPr/>
                </p:nvCxnSpPr>
                <p:spPr>
                  <a:xfrm>
                    <a:off x="3353520" y="2562760"/>
                    <a:ext cx="904899" cy="35488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8" name="모서리가 둥근 직사각형 107">
                    <a:extLst>
                      <a:ext uri="{FF2B5EF4-FFF2-40B4-BE49-F238E27FC236}">
                        <a16:creationId xmlns:a16="http://schemas.microsoft.com/office/drawing/2014/main" id="{24CC1E87-36B4-47C9-0AF7-7EFC0ED35E24}"/>
                      </a:ext>
                    </a:extLst>
                  </p:cNvPr>
                  <p:cNvSpPr/>
                  <p:nvPr/>
                </p:nvSpPr>
                <p:spPr>
                  <a:xfrm>
                    <a:off x="3488179" y="2104823"/>
                    <a:ext cx="549450" cy="955389"/>
                  </a:xfrm>
                  <a:prstGeom prst="roundRect">
                    <a:avLst>
                      <a:gd name="adj" fmla="val 8669"/>
                    </a:avLst>
                  </a:prstGeom>
                  <a:solidFill>
                    <a:schemeClr val="bg1">
                      <a:alpha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A5728C2A-5ADD-2CF2-4A2C-1D6D19801831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296" y="2423928"/>
                    <a:ext cx="659437" cy="2910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400" b="1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rPr>
                      <a:t>투표</a:t>
                    </a:r>
                    <a:endParaRPr kumimoji="1" lang="en-US" altLang="ko-KR" sz="1400" b="1" dirty="0">
                      <a:latin typeface="YiSunShin Dotum M" panose="02020603020101020101" pitchFamily="18" charset="-127"/>
                      <a:ea typeface="YiSunShin Dotum M" panose="02020603020101020101" pitchFamily="18" charset="-127"/>
                    </a:endParaRPr>
                  </a:p>
                </p:txBody>
              </p:sp>
              <p:cxnSp>
                <p:nvCxnSpPr>
                  <p:cNvPr id="110" name="직선 화살표 연결선 109">
                    <a:extLst>
                      <a:ext uri="{FF2B5EF4-FFF2-40B4-BE49-F238E27FC236}">
                        <a16:creationId xmlns:a16="http://schemas.microsoft.com/office/drawing/2014/main" id="{7EE38B43-14FE-14C4-92C0-5CFD719F15C4}"/>
                      </a:ext>
                    </a:extLst>
                  </p:cNvPr>
                  <p:cNvCxnSpPr>
                    <a:stCxn id="124" idx="2"/>
                    <a:endCxn id="96" idx="0"/>
                  </p:cNvCxnSpPr>
                  <p:nvPr/>
                </p:nvCxnSpPr>
                <p:spPr>
                  <a:xfrm flipH="1">
                    <a:off x="3785446" y="1407256"/>
                    <a:ext cx="1344" cy="260529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직선 화살표 연결선 110">
                    <a:extLst>
                      <a:ext uri="{FF2B5EF4-FFF2-40B4-BE49-F238E27FC236}">
                        <a16:creationId xmlns:a16="http://schemas.microsoft.com/office/drawing/2014/main" id="{C882279F-9A7E-104B-3EDD-6829186FF594}"/>
                      </a:ext>
                    </a:extLst>
                  </p:cNvPr>
                  <p:cNvCxnSpPr>
                    <a:cxnSpLocks/>
                    <a:stCxn id="96" idx="2"/>
                    <a:endCxn id="117" idx="0"/>
                  </p:cNvCxnSpPr>
                  <p:nvPr/>
                </p:nvCxnSpPr>
                <p:spPr>
                  <a:xfrm>
                    <a:off x="3785446" y="3150064"/>
                    <a:ext cx="1951" cy="404410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5" name="모서리가 둥근 직사각형 94">
                  <a:extLst>
                    <a:ext uri="{FF2B5EF4-FFF2-40B4-BE49-F238E27FC236}">
                      <a16:creationId xmlns:a16="http://schemas.microsoft.com/office/drawing/2014/main" id="{2993DFA0-7AB2-4A3A-955A-2FEAD98E6E59}"/>
                    </a:ext>
                  </a:extLst>
                </p:cNvPr>
                <p:cNvSpPr/>
                <p:nvPr/>
              </p:nvSpPr>
              <p:spPr>
                <a:xfrm>
                  <a:off x="2097314" y="2072196"/>
                  <a:ext cx="556414" cy="979088"/>
                </a:xfrm>
                <a:prstGeom prst="roundRect">
                  <a:avLst>
                    <a:gd name="adj" fmla="val 5422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cxnSp>
            <p:nvCxnSpPr>
              <p:cNvPr id="92" name="꺾인 연결선[E] 91">
                <a:extLst>
                  <a:ext uri="{FF2B5EF4-FFF2-40B4-BE49-F238E27FC236}">
                    <a16:creationId xmlns:a16="http://schemas.microsoft.com/office/drawing/2014/main" id="{6D4039B9-34FC-0C73-28C7-E6D98C135D9E}"/>
                  </a:ext>
                </a:extLst>
              </p:cNvPr>
              <p:cNvCxnSpPr>
                <a:cxnSpLocks/>
                <a:stCxn id="114" idx="3"/>
                <a:endCxn id="80" idx="1"/>
              </p:cNvCxnSpPr>
              <p:nvPr/>
            </p:nvCxnSpPr>
            <p:spPr>
              <a:xfrm flipV="1">
                <a:off x="3287376" y="2406731"/>
                <a:ext cx="1059013" cy="1653089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4D66906-E2DA-2793-7836-F77DF9AF443D}"/>
                  </a:ext>
                </a:extLst>
              </p:cNvPr>
              <p:cNvSpPr txBox="1"/>
              <p:nvPr/>
            </p:nvSpPr>
            <p:spPr>
              <a:xfrm>
                <a:off x="4128791" y="1713721"/>
                <a:ext cx="2614730" cy="320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b="1" dirty="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TEE </a:t>
                </a:r>
                <a:r>
                  <a:rPr kumimoji="1" lang="ko-KR" altLang="en-US" sz="1600" b="1" dirty="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기반 </a:t>
                </a:r>
                <a:r>
                  <a:rPr kumimoji="1" lang="en-US" altLang="ko-KR" sz="1600" b="1" dirty="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Consensus</a:t>
                </a:r>
                <a:endParaRPr kumimoji="1" lang="ko-KR" altLang="en-US" sz="1600" b="1" dirty="0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253491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11948990" y="6412231"/>
            <a:ext cx="243011" cy="40010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YiSunShin Dotum M" panose="02020603020101020101" pitchFamily="18" charset="-127"/>
                <a:ea typeface="YiSunShin Dotum M" panose="02020603020101020101" pitchFamily="18" charset="-127"/>
              </a:rPr>
              <a:t>8</a:t>
            </a:fld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7" name="제목 1"/>
          <p:cNvSpPr txBox="1">
            <a:spLocks noGrp="1"/>
          </p:cNvSpPr>
          <p:nvPr>
            <p:ph type="title"/>
          </p:nvPr>
        </p:nvSpPr>
        <p:spPr>
          <a:xfrm>
            <a:off x="411919" y="207747"/>
            <a:ext cx="11368162" cy="762165"/>
          </a:xfrm>
          <a:prstGeom prst="rect">
            <a:avLst/>
          </a:prstGeom>
        </p:spPr>
        <p:txBody>
          <a:bodyPr/>
          <a:lstStyle/>
          <a:p>
            <a:r>
              <a:rPr lang="ko-Kore-KR" altLang="en-US" sz="4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실험 환경</a:t>
            </a:r>
            <a:endParaRPr sz="4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11161" y="1152525"/>
                <a:ext cx="11369678" cy="5057775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342900" indent="-342900">
                  <a:lnSpc>
                    <a:spcPct val="150000"/>
                  </a:lnSpc>
                </a:pPr>
                <a:r>
                  <a:rPr lang="en-US" altLang="ko-KR" sz="2400" b="1" dirty="0">
                    <a:latin typeface="YiSunShin Dotum M" panose="02020603020101020101" pitchFamily="18" charset="-127"/>
                    <a:ea typeface="YiSunShin Dotum M" panose="02020603020101020101" pitchFamily="18" charset="-127"/>
                    <a:cs typeface="Arial" panose="020B0604020202020204" pitchFamily="34" charset="0"/>
                  </a:rPr>
                  <a:t>Processor: </a:t>
                </a:r>
                <a:r>
                  <a:rPr lang="en-US" altLang="ko-KR" sz="2400" dirty="0">
                    <a:latin typeface="YiSunShin Dotum M" panose="02020603020101020101" pitchFamily="18" charset="-127"/>
                    <a:ea typeface="YiSunShin Dotum M" panose="02020603020101020101" pitchFamily="18" charset="-127"/>
                    <a:cs typeface="Arial" panose="020B0604020202020204" pitchFamily="34" charset="0"/>
                  </a:rPr>
                  <a:t>Intel i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cs typeface="Arial" panose="020B0604020202020204" pitchFamily="34" charset="0"/>
                      </a:rPr>
                      <m:t>5−8295</m:t>
                    </m:r>
                  </m:oMath>
                </a14:m>
                <a:r>
                  <a:rPr lang="en-US" altLang="ko-KR" sz="2400" dirty="0">
                    <a:latin typeface="YiSunShin Dotum M" panose="02020603020101020101" pitchFamily="18" charset="-127"/>
                    <a:ea typeface="YiSunShin Dotum M" panose="02020603020101020101" pitchFamily="18" charset="-127"/>
                    <a:cs typeface="Arial" panose="020B0604020202020204" pitchFamily="34" charset="0"/>
                  </a:rPr>
                  <a:t>U CPU with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cs typeface="Arial" panose="020B0604020202020204" pitchFamily="34" charset="0"/>
                      </a:rPr>
                      <m:t>16</m:t>
                    </m:r>
                  </m:oMath>
                </a14:m>
                <a:r>
                  <a:rPr lang="en-US" altLang="ko-KR" sz="2400" dirty="0">
                    <a:latin typeface="YiSunShin Dotum M" panose="02020603020101020101" pitchFamily="18" charset="-127"/>
                    <a:ea typeface="YiSunShin Dotum M" panose="02020603020101020101" pitchFamily="18" charset="-127"/>
                    <a:cs typeface="Arial" panose="020B0604020202020204" pitchFamily="34" charset="0"/>
                  </a:rPr>
                  <a:t>GB RAM</a:t>
                </a:r>
              </a:p>
              <a:p>
                <a:pPr marL="342900" indent="-342900">
                  <a:lnSpc>
                    <a:spcPct val="150000"/>
                  </a:lnSpc>
                </a:pPr>
                <a:r>
                  <a:rPr lang="en-US" altLang="ko-KR" sz="2400" b="1" dirty="0">
                    <a:latin typeface="YiSunShin Dotum M" panose="02020603020101020101" pitchFamily="18" charset="-127"/>
                    <a:ea typeface="YiSunShin Dotum M" panose="02020603020101020101" pitchFamily="18" charset="-127"/>
                    <a:cs typeface="Arial" panose="020B0604020202020204" pitchFamily="34" charset="0"/>
                  </a:rPr>
                  <a:t>Simulator: </a:t>
                </a:r>
                <a:r>
                  <a:rPr lang="en-US" altLang="ko-KR" sz="2400" b="1" dirty="0">
                    <a:solidFill>
                      <a:srgbClr val="C00000"/>
                    </a:solidFill>
                    <a:latin typeface="YiSunShin Dotum M" panose="02020603020101020101" pitchFamily="18" charset="-127"/>
                    <a:ea typeface="YiSunShin Dotum M" panose="02020603020101020101" pitchFamily="18" charset="-127"/>
                    <a:cs typeface="Arial" panose="020B0604020202020204" pitchFamily="34" charset="0"/>
                  </a:rPr>
                  <a:t>NS-3</a:t>
                </a:r>
              </a:p>
              <a:p>
                <a:pPr marL="838200" lvl="1" indent="-342900">
                  <a:lnSpc>
                    <a:spcPct val="150000"/>
                  </a:lnSpc>
                </a:pPr>
                <a:r>
                  <a:rPr lang="ko-KR" altLang="en-US" sz="2400" dirty="0">
                    <a:latin typeface="YiSunShin Dotum M" panose="02020603020101020101" pitchFamily="18" charset="-127"/>
                    <a:ea typeface="YiSunShin Dotum M" panose="02020603020101020101" pitchFamily="18" charset="-127"/>
                    <a:cs typeface="Arial" panose="020B0604020202020204" pitchFamily="34" charset="0"/>
                  </a:rPr>
                  <a:t>실제 블록체인 네트워크 환경과 유사한 환경을 제공하기 위해 사용</a:t>
                </a:r>
                <a:br>
                  <a:rPr lang="en-US" altLang="ko-KR" sz="2400" dirty="0">
                    <a:latin typeface="YiSunShin Dotum M" panose="02020603020101020101" pitchFamily="18" charset="-127"/>
                    <a:ea typeface="YiSunShin Dotum M" panose="02020603020101020101" pitchFamily="18" charset="-127"/>
                    <a:cs typeface="Arial" panose="020B0604020202020204" pitchFamily="34" charset="0"/>
                  </a:rPr>
                </a:br>
                <a:r>
                  <a:rPr lang="en-US" altLang="ko-KR" sz="2400" dirty="0">
                    <a:latin typeface="YiSunShin Dotum M" panose="02020603020101020101" pitchFamily="18" charset="-127"/>
                    <a:ea typeface="YiSunShin Dotum M" panose="02020603020101020101" pitchFamily="18" charset="-127"/>
                    <a:cs typeface="Arial" panose="020B0604020202020204" pitchFamily="34" charset="0"/>
                  </a:rPr>
                  <a:t>(</a:t>
                </a:r>
                <a:r>
                  <a:rPr lang="ko-KR" altLang="en-US" sz="2400" dirty="0">
                    <a:latin typeface="YiSunShin Dotum M" panose="02020603020101020101" pitchFamily="18" charset="-127"/>
                    <a:ea typeface="YiSunShin Dotum M" panose="02020603020101020101" pitchFamily="18" charset="-127"/>
                    <a:cs typeface="Arial" panose="020B0604020202020204" pitchFamily="34" charset="0"/>
                  </a:rPr>
                  <a:t>오픈 소스 네트워크 시뮬레이터</a:t>
                </a:r>
                <a:r>
                  <a:rPr lang="en-US" altLang="ko-KR" sz="2400" dirty="0">
                    <a:latin typeface="YiSunShin Dotum M" panose="02020603020101020101" pitchFamily="18" charset="-127"/>
                    <a:ea typeface="YiSunShin Dotum M" panose="02020603020101020101" pitchFamily="18" charset="-127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</a:pPr>
                <a:r>
                  <a:rPr lang="en-US" altLang="ko-KR" sz="2400" b="1" dirty="0">
                    <a:latin typeface="YiSunShin Dotum M" panose="02020603020101020101" pitchFamily="18" charset="-127"/>
                    <a:ea typeface="YiSunShin Dotum M" panose="02020603020101020101" pitchFamily="18" charset="-127"/>
                    <a:cs typeface="Arial" panose="020B0604020202020204" pitchFamily="34" charset="0"/>
                  </a:rPr>
                  <a:t>Language: </a:t>
                </a:r>
                <a:r>
                  <a:rPr lang="en-US" altLang="ko-KR" sz="2400" dirty="0">
                    <a:latin typeface="YiSunShin Dotum M" panose="02020603020101020101" pitchFamily="18" charset="-127"/>
                    <a:ea typeface="YiSunShin Dotum M" panose="02020603020101020101" pitchFamily="18" charset="-127"/>
                    <a:cs typeface="Arial" panose="020B0604020202020204" pitchFamily="34" charset="0"/>
                  </a:rPr>
                  <a:t>C++</a:t>
                </a:r>
              </a:p>
            </p:txBody>
          </p:sp>
        </mc:Choice>
        <mc:Fallback xmlns="">
          <p:sp>
            <p:nvSpPr>
              <p:cNvPr id="68" name="텍스트 개체 틀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1161" y="1152525"/>
                <a:ext cx="11369678" cy="5057775"/>
              </a:xfrm>
              <a:prstGeom prst="rect">
                <a:avLst/>
              </a:prstGeom>
              <a:blipFill>
                <a:blip r:embed="rId3"/>
                <a:stretch>
                  <a:fillRect l="-111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21180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9"/>
          <p:cNvSpPr txBox="1">
            <a:spLocks noGrp="1"/>
          </p:cNvSpPr>
          <p:nvPr>
            <p:ph type="sldNum" sz="quarter" idx="4294967295"/>
          </p:nvPr>
        </p:nvSpPr>
        <p:spPr>
          <a:xfrm>
            <a:off x="11948990" y="6412231"/>
            <a:ext cx="243011" cy="40010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YiSunShin Dotum M" panose="02020603020101020101" pitchFamily="18" charset="-127"/>
                <a:ea typeface="YiSunShin Dotum M" panose="02020603020101020101" pitchFamily="18" charset="-127"/>
              </a:rPr>
              <a:t>9</a:t>
            </a:fld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7" name="제목 1"/>
          <p:cNvSpPr txBox="1">
            <a:spLocks noGrp="1"/>
          </p:cNvSpPr>
          <p:nvPr>
            <p:ph type="title"/>
          </p:nvPr>
        </p:nvSpPr>
        <p:spPr>
          <a:xfrm>
            <a:off x="411919" y="207747"/>
            <a:ext cx="11368162" cy="762165"/>
          </a:xfrm>
          <a:prstGeom prst="rect">
            <a:avLst/>
          </a:prstGeom>
        </p:spPr>
        <p:txBody>
          <a:bodyPr/>
          <a:lstStyle/>
          <a:p>
            <a:r>
              <a:rPr lang="ko-Kore-KR" altLang="en-US" sz="4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성능 측정</a:t>
            </a:r>
            <a:endParaRPr sz="4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8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411161" y="1152525"/>
            <a:ext cx="11369678" cy="50577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</a:pPr>
            <a:r>
              <a:rPr lang="ko-KR" altLang="en-US" sz="24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성능 지표</a:t>
            </a:r>
            <a:endParaRPr lang="en-US" altLang="ko-KR" sz="2400" b="1" dirty="0"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  <a:p>
            <a:pPr marL="838200" lvl="1" indent="-342900"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TPS (Transaction Per Second)</a:t>
            </a:r>
            <a:b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초당 체인에 추가되는 트랜잭션의 개수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  <a:p>
            <a:pPr marL="838200" lvl="1" indent="-342900"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Latency</a:t>
            </a:r>
            <a:b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트랜잭션이 발생한 후 검증되기까지의 시간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  <a:p>
            <a:pPr marL="838200" lvl="1" indent="-342900">
              <a:lnSpc>
                <a:spcPct val="150000"/>
              </a:lnSpc>
            </a:pPr>
            <a:endParaRPr lang="en-US" altLang="ko-KR" sz="2400" dirty="0"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sz="2400" b="1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파라미터</a:t>
            </a:r>
            <a:endParaRPr lang="en-US" altLang="ko-KR" sz="2400" b="1" dirty="0"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  <a:p>
            <a:pPr marL="952500" lvl="1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노드의 수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  <a:p>
            <a:pPr marL="9525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PQC</a:t>
            </a:r>
            <a:r>
              <a:rPr lang="ko-Kore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별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  <a:cs typeface="Arial" panose="020B0604020202020204" pitchFamily="34" charset="0"/>
              </a:rPr>
              <a:t> 비교 분석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17364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ryptoCraft 테마">
  <a:themeElements>
    <a:clrScheme name="CryptoCraft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CryptoCraft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CryptoCraft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ryptoCraft 테마">
  <a:themeElements>
    <a:clrScheme name="CryptoCraft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CryptoCraft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CryptoCraft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10910</TotalTime>
  <Words>1255</Words>
  <Application>Microsoft Macintosh PowerPoint</Application>
  <PresentationFormat>와이드스크린</PresentationFormat>
  <Paragraphs>401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Helvetica</vt:lpstr>
      <vt:lpstr>YiSunShin Dotum B</vt:lpstr>
      <vt:lpstr>Times New Roman</vt:lpstr>
      <vt:lpstr>Cambria Math</vt:lpstr>
      <vt:lpstr>YiSunShin Dotum M</vt:lpstr>
      <vt:lpstr>Arial</vt:lpstr>
      <vt:lpstr>맑은 고딕</vt:lpstr>
      <vt:lpstr>CryptoCraft 테마</vt:lpstr>
      <vt:lpstr>PQ-DPoL 합의 알고리즘에 대한 양자 내성 전자서명 벤치마킹</vt:lpstr>
      <vt:lpstr>PowerPoint 프레젠테이션</vt:lpstr>
      <vt:lpstr> 서론</vt:lpstr>
      <vt:lpstr> 배경 지식</vt:lpstr>
      <vt:lpstr> 배경 지식</vt:lpstr>
      <vt:lpstr> 배경 지식</vt:lpstr>
      <vt:lpstr> PQ-DPoL 동작과정</vt:lpstr>
      <vt:lpstr> 실험 환경</vt:lpstr>
      <vt:lpstr> 성능 측정</vt:lpstr>
      <vt:lpstr> 성능 측정</vt:lpstr>
      <vt:lpstr> 성능 측정</vt:lpstr>
      <vt:lpstr> 성능 측정</vt:lpstr>
      <vt:lpstr> 성능 측정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블록 보류 공격 방지 기법 동향</dc:title>
  <cp:lastModifiedBy>캉 예준</cp:lastModifiedBy>
  <cp:revision>215</cp:revision>
  <dcterms:modified xsi:type="dcterms:W3CDTF">2023-11-01T12:36:02Z</dcterms:modified>
</cp:coreProperties>
</file>